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7" r:id="rId2"/>
    <p:sldId id="361" r:id="rId3"/>
    <p:sldId id="330" r:id="rId4"/>
    <p:sldId id="328" r:id="rId5"/>
    <p:sldId id="336" r:id="rId6"/>
    <p:sldId id="358" r:id="rId7"/>
    <p:sldId id="360" r:id="rId8"/>
    <p:sldId id="348" r:id="rId9"/>
    <p:sldId id="346" r:id="rId10"/>
    <p:sldId id="333" r:id="rId11"/>
    <p:sldId id="322" r:id="rId12"/>
    <p:sldId id="338" r:id="rId13"/>
    <p:sldId id="347" r:id="rId14"/>
    <p:sldId id="339" r:id="rId15"/>
    <p:sldId id="340" r:id="rId16"/>
    <p:sldId id="276" r:id="rId17"/>
    <p:sldId id="278" r:id="rId18"/>
    <p:sldId id="281" r:id="rId19"/>
    <p:sldId id="282" r:id="rId20"/>
    <p:sldId id="326" r:id="rId21"/>
    <p:sldId id="286" r:id="rId22"/>
    <p:sldId id="353" r:id="rId23"/>
    <p:sldId id="355" r:id="rId24"/>
    <p:sldId id="287" r:id="rId25"/>
    <p:sldId id="288" r:id="rId26"/>
    <p:sldId id="362" r:id="rId27"/>
    <p:sldId id="301" r:id="rId28"/>
    <p:sldId id="302" r:id="rId29"/>
    <p:sldId id="319" r:id="rId30"/>
    <p:sldId id="320" r:id="rId31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069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461" userDrawn="1">
          <p15:clr>
            <a:srgbClr val="A4A3A4"/>
          </p15:clr>
        </p15:guide>
        <p15:guide id="4" pos="719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4BC9"/>
    <a:srgbClr val="872DE5"/>
    <a:srgbClr val="8335E5"/>
    <a:srgbClr val="6313DC"/>
    <a:srgbClr val="002060"/>
    <a:srgbClr val="7BEAD8"/>
    <a:srgbClr val="7BEBD8"/>
    <a:srgbClr val="6C92E1"/>
    <a:srgbClr val="A4A3A4"/>
    <a:srgbClr val="6B8D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08" autoAdjust="0"/>
    <p:restoredTop sz="94652" autoAdjust="0"/>
  </p:normalViewPr>
  <p:slideViewPr>
    <p:cSldViewPr snapToGrid="0" showGuides="1">
      <p:cViewPr>
        <p:scale>
          <a:sx n="100" d="100"/>
          <a:sy n="100" d="100"/>
        </p:scale>
        <p:origin x="318" y="420"/>
      </p:cViewPr>
      <p:guideLst>
        <p:guide orient="horz" pos="2069"/>
        <p:guide pos="3840"/>
        <p:guide pos="461"/>
        <p:guide pos="71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8" d="100"/>
          <a:sy n="88" d="100"/>
        </p:scale>
        <p:origin x="382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3A5E5A06-49CA-4CC1-87DE-FA77A677BB6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>
              <a:latin typeface="Times New Roman" panose="02020603050405020304" pitchFamily="18" charset="0"/>
            </a:endParaRP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0AB57FBC-7FA3-4A4B-999A-96FD7DC0D48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4D28F2D-D4F3-4E2B-A0F3-7AAFDE0BC58B}" type="datetime1">
              <a:rPr lang="ru-RU" smtClean="0">
                <a:latin typeface="Times New Roman" panose="02020603050405020304" pitchFamily="18" charset="0"/>
              </a:rPr>
              <a:pPr rtl="0"/>
              <a:t>28.09.2023</a:t>
            </a:fld>
            <a:endParaRPr lang="ru-RU" dirty="0">
              <a:latin typeface="Times New Roman" panose="02020603050405020304" pitchFamily="18" charset="0"/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6EE13074-6DA0-4561-A86B-2939D8B458A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>
              <a:latin typeface="Times New Roman" panose="02020603050405020304" pitchFamily="18" charset="0"/>
            </a:endParaRPr>
          </a:p>
        </p:txBody>
      </p:sp>
      <p:sp>
        <p:nvSpPr>
          <p:cNvPr id="5" name="Номер слайда 4">
            <a:extLst>
              <a:ext uri="{FF2B5EF4-FFF2-40B4-BE49-F238E27FC236}">
                <a16:creationId xmlns:a16="http://schemas.microsoft.com/office/drawing/2014/main" xmlns="" id="{F2B7A8E5-C1F9-40CC-A2A5-13CF7BD3F75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9DEC52A-C4AE-45FE-B7FF-C255388ED1F4}" type="slidenum">
              <a:rPr lang="ru-RU" smtClean="0">
                <a:latin typeface="Times New Roman" panose="02020603050405020304" pitchFamily="18" charset="0"/>
              </a:rPr>
              <a:pPr rtl="0"/>
              <a:t>‹#›</a:t>
            </a:fld>
            <a:endParaRPr lang="ru-RU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7634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panose="02020603050405020304" pitchFamily="18" charset="0"/>
              </a:defRPr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CA49951C-CA37-4221-943D-71E64EEEA549}" type="datetime1">
              <a:rPr lang="ru-RU" smtClean="0"/>
              <a:pPr/>
              <a:t>28.09.2023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panose="02020603050405020304" pitchFamily="18" charset="0"/>
              </a:defRPr>
            </a:lvl1pPr>
          </a:lstStyle>
          <a:p>
            <a:endParaRPr lang="ru-RU" dirty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6DF8F48A-6110-47DA-8521-A1D1FFD22FE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1491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ru-RU" smtClean="0"/>
              <a:pPr rtl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1377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ru-RU" smtClean="0"/>
              <a:pPr rtl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7797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>
            <a:extLst>
              <a:ext uri="{FF2B5EF4-FFF2-40B4-BE49-F238E27FC236}">
                <a16:creationId xmlns:a16="http://schemas.microsoft.com/office/drawing/2014/main" xmlns="" id="{1DB0BBB5-FEB0-47AD-A01D-A9D3462038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Подзаголовок 2">
            <a:extLst>
              <a:ext uri="{FF2B5EF4-FFF2-40B4-BE49-F238E27FC236}">
                <a16:creationId xmlns:a16="http://schemas.microsoft.com/office/drawing/2014/main" xmlns="" id="{58207C41-C17D-4E84-B9CC-CA142B94C1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  <a:endParaRPr lang="ru-RU" noProof="0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245F25D-6082-47DE-9B2C-675944DD1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BCB67F5-0266-4F57-BCC8-CAA9673E5902}" type="datetime1">
              <a:rPr lang="ru-RU" noProof="0" smtClean="0"/>
              <a:pPr rtl="0"/>
              <a:t>28.09.2023</a:t>
            </a:fld>
            <a:endParaRPr lang="ru-RU" noProof="0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E24B0FF-3B25-4E5C-A0A7-4E1636362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6" name="Номер слайда 5">
            <a:extLst>
              <a:ext uri="{FF2B5EF4-FFF2-40B4-BE49-F238E27FC236}">
                <a16:creationId xmlns:a16="http://schemas.microsoft.com/office/drawing/2014/main" xmlns="" id="{09377007-1A01-499B-ACAD-C9F9C20B7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169962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2081C24-32F4-4208-B651-CDCBFCD03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 2">
            <a:extLst>
              <a:ext uri="{FF2B5EF4-FFF2-40B4-BE49-F238E27FC236}">
                <a16:creationId xmlns:a16="http://schemas.microsoft.com/office/drawing/2014/main" xmlns="" id="{48B74779-B577-461F-A409-71F6A5A11A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9B044BD-4FA0-432C-95D7-517D2DE8C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B5ADB00-8AAA-4C20-B03B-A012746A2014}" type="datetime1">
              <a:rPr lang="ru-RU" noProof="0" smtClean="0"/>
              <a:pPr rtl="0"/>
              <a:t>28.09.2023</a:t>
            </a:fld>
            <a:endParaRPr lang="ru-RU" noProof="0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D17F283-FE61-4C9A-9E39-74D429C58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6" name="Номер слайда 5">
            <a:extLst>
              <a:ext uri="{FF2B5EF4-FFF2-40B4-BE49-F238E27FC236}">
                <a16:creationId xmlns:a16="http://schemas.microsoft.com/office/drawing/2014/main" xmlns="" id="{69F9B807-6FE9-4E47-846B-BCB39B7AE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103985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 1">
            <a:extLst>
              <a:ext uri="{FF2B5EF4-FFF2-40B4-BE49-F238E27FC236}">
                <a16:creationId xmlns:a16="http://schemas.microsoft.com/office/drawing/2014/main" xmlns="" id="{D42594DD-FFD4-4AA9-BCDA-0BA87C1463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 2">
            <a:extLst>
              <a:ext uri="{FF2B5EF4-FFF2-40B4-BE49-F238E27FC236}">
                <a16:creationId xmlns:a16="http://schemas.microsoft.com/office/drawing/2014/main" xmlns="" id="{B79C2B6E-24EB-42CE-8B4D-3178D08C7E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4C92C56-63F3-4246-AAEE-2FBC89E80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C0EA85A-0755-4D64-85AE-4D684CB44117}" type="datetime1">
              <a:rPr lang="ru-RU" noProof="0" smtClean="0"/>
              <a:pPr rtl="0"/>
              <a:t>28.09.2023</a:t>
            </a:fld>
            <a:endParaRPr lang="ru-RU" noProof="0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5C10319-C816-40EC-B1D0-FD9748E41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6" name="Номер слайда 5">
            <a:extLst>
              <a:ext uri="{FF2B5EF4-FFF2-40B4-BE49-F238E27FC236}">
                <a16:creationId xmlns:a16="http://schemas.microsoft.com/office/drawing/2014/main" xmlns="" id="{3854E9AB-6952-407A-9F06-2EB917172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603716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FF0000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6939" y="1788616"/>
            <a:ext cx="4018279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006FC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51828" y="1788616"/>
            <a:ext cx="4861559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393431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9/28/2023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65171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>
            <a:extLst>
              <a:ext uri="{FF2B5EF4-FFF2-40B4-BE49-F238E27FC236}">
                <a16:creationId xmlns:a16="http://schemas.microsoft.com/office/drawing/2014/main" xmlns="" id="{D0DADCE2-978E-4923-B0E9-4C966B679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 2">
            <a:extLst>
              <a:ext uri="{FF2B5EF4-FFF2-40B4-BE49-F238E27FC236}">
                <a16:creationId xmlns:a16="http://schemas.microsoft.com/office/drawing/2014/main" xmlns="" id="{6CEB0BD6-F012-4C6D-BDAD-9E90ED25A3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EE2F9E5-192C-4E88-9147-D263893B1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2200F68-8153-43BD-9048-5E0203738055}" type="datetime1">
              <a:rPr lang="ru-RU" noProof="0" smtClean="0"/>
              <a:pPr rtl="0"/>
              <a:t>28.09.2023</a:t>
            </a:fld>
            <a:endParaRPr lang="ru-RU" noProof="0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94A7138-3EAF-4C9D-903E-55D9BC040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6" name="Номер слайда 5">
            <a:extLst>
              <a:ext uri="{FF2B5EF4-FFF2-40B4-BE49-F238E27FC236}">
                <a16:creationId xmlns:a16="http://schemas.microsoft.com/office/drawing/2014/main" xmlns="" id="{F8DB0B82-496D-45C3-A682-7AF9AFFB9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515126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>
            <a:extLst>
              <a:ext uri="{FF2B5EF4-FFF2-40B4-BE49-F238E27FC236}">
                <a16:creationId xmlns:a16="http://schemas.microsoft.com/office/drawing/2014/main" xmlns="" id="{C193DAD0-5F6F-47DA-A010-1C4A30C88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Текст 2">
            <a:extLst>
              <a:ext uri="{FF2B5EF4-FFF2-40B4-BE49-F238E27FC236}">
                <a16:creationId xmlns:a16="http://schemas.microsoft.com/office/drawing/2014/main" xmlns="" id="{AC8EFA6E-A768-42A8-B2C3-F100D82609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 rtlCol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2F46640-E89E-47CE-984D-0C0ECF7CF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EE6A3E5-DF0B-4BB4-83EC-7350AED6B333}" type="datetime1">
              <a:rPr lang="ru-RU" noProof="0" smtClean="0"/>
              <a:pPr rtl="0"/>
              <a:t>28.09.2023</a:t>
            </a:fld>
            <a:endParaRPr lang="ru-RU" noProof="0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4177A8F-F167-4C43-AEE7-450670801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6" name="Номер слайда 5">
            <a:extLst>
              <a:ext uri="{FF2B5EF4-FFF2-40B4-BE49-F238E27FC236}">
                <a16:creationId xmlns:a16="http://schemas.microsoft.com/office/drawing/2014/main" xmlns="" id="{EA1DA754-ED79-4909-833D-55BF9A5D8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160087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>
            <a:extLst>
              <a:ext uri="{FF2B5EF4-FFF2-40B4-BE49-F238E27FC236}">
                <a16:creationId xmlns:a16="http://schemas.microsoft.com/office/drawing/2014/main" xmlns="" id="{BE9AA026-BFE6-4D2A-9ABF-C593B5666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 2">
            <a:extLst>
              <a:ext uri="{FF2B5EF4-FFF2-40B4-BE49-F238E27FC236}">
                <a16:creationId xmlns:a16="http://schemas.microsoft.com/office/drawing/2014/main" xmlns="" id="{214747E8-A36B-4B4A-B2A4-B5283152AB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Объект 3">
            <a:extLst>
              <a:ext uri="{FF2B5EF4-FFF2-40B4-BE49-F238E27FC236}">
                <a16:creationId xmlns:a16="http://schemas.microsoft.com/office/drawing/2014/main" xmlns="" id="{D6C6B59D-87BD-4F32-B9BC-31F9B1A5D7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85C49B47-0C41-4DCC-9902-126916D9C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58B5BE7-11FF-4B74-A258-0B0852B1C612}" type="datetime1">
              <a:rPr lang="ru-RU" noProof="0" smtClean="0"/>
              <a:pPr rtl="0"/>
              <a:t>28.09.2023</a:t>
            </a:fld>
            <a:endParaRPr lang="ru-RU" noProof="0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B7CD28B7-2F2D-4E80-A107-C1F266C63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7" name="Номер слайда 6">
            <a:extLst>
              <a:ext uri="{FF2B5EF4-FFF2-40B4-BE49-F238E27FC236}">
                <a16:creationId xmlns:a16="http://schemas.microsoft.com/office/drawing/2014/main" xmlns="" id="{835D650A-4D0F-46AE-A132-267FCD921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219876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>
            <a:extLst>
              <a:ext uri="{FF2B5EF4-FFF2-40B4-BE49-F238E27FC236}">
                <a16:creationId xmlns:a16="http://schemas.microsoft.com/office/drawing/2014/main" xmlns="" id="{BD64C6F9-F6F6-4EA1-98AA-81B84F7CC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Текст 2">
            <a:extLst>
              <a:ext uri="{FF2B5EF4-FFF2-40B4-BE49-F238E27FC236}">
                <a16:creationId xmlns:a16="http://schemas.microsoft.com/office/drawing/2014/main" xmlns="" id="{31B8B83E-B37C-46C9-8284-D6EBA0033C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Объект 3">
            <a:extLst>
              <a:ext uri="{FF2B5EF4-FFF2-40B4-BE49-F238E27FC236}">
                <a16:creationId xmlns:a16="http://schemas.microsoft.com/office/drawing/2014/main" xmlns="" id="{19A150B8-0288-44AC-9CE7-E7BD9FB32E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Текст 4">
            <a:extLst>
              <a:ext uri="{FF2B5EF4-FFF2-40B4-BE49-F238E27FC236}">
                <a16:creationId xmlns:a16="http://schemas.microsoft.com/office/drawing/2014/main" xmlns="" id="{DCF5DCAE-6027-49B9-A818-F45FADE27B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6" name="Объект 5">
            <a:extLst>
              <a:ext uri="{FF2B5EF4-FFF2-40B4-BE49-F238E27FC236}">
                <a16:creationId xmlns:a16="http://schemas.microsoft.com/office/drawing/2014/main" xmlns="" id="{684FAE16-DBCB-4A42-BFFC-053F2D529A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46E8C038-E6A1-499D-9E24-FA5980421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153AEB0-DEE4-469A-ACA7-FCE298962CB8}" type="datetime1">
              <a:rPr lang="ru-RU" noProof="0" smtClean="0"/>
              <a:pPr rtl="0"/>
              <a:t>28.09.2023</a:t>
            </a:fld>
            <a:endParaRPr lang="ru-RU" noProof="0" dirty="0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F9F911B6-A759-487E-8CB6-CF9EF737F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9" name="Номер слайда 8">
            <a:extLst>
              <a:ext uri="{FF2B5EF4-FFF2-40B4-BE49-F238E27FC236}">
                <a16:creationId xmlns:a16="http://schemas.microsoft.com/office/drawing/2014/main" xmlns="" id="{EA906EC0-369D-4138-8D70-148CFDEE5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824554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>
            <a:extLst>
              <a:ext uri="{FF2B5EF4-FFF2-40B4-BE49-F238E27FC236}">
                <a16:creationId xmlns:a16="http://schemas.microsoft.com/office/drawing/2014/main" xmlns="" id="{88E02F8A-97AC-456C-B9E3-45A7D520C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8340F483-F2B9-47A3-9B5C-8C264B701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7D850CA-FEA9-4ECA-92F5-9F1778664B8F}" type="datetime1">
              <a:rPr lang="ru-RU" noProof="0" smtClean="0"/>
              <a:pPr rtl="0"/>
              <a:t>28.09.2023</a:t>
            </a:fld>
            <a:endParaRPr lang="ru-RU" noProof="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25849874-9D9B-4597-B20D-33D6F58BC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5" name="Номер слайда 4">
            <a:extLst>
              <a:ext uri="{FF2B5EF4-FFF2-40B4-BE49-F238E27FC236}">
                <a16:creationId xmlns:a16="http://schemas.microsoft.com/office/drawing/2014/main" xmlns="" id="{5B35894C-9062-435A-9758-82ED9C6D7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6817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96A3F6AD-4D61-4238-AB7D-613625BFF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DD77D1A-AB3F-4195-91BD-ED29ADAC1B44}" type="datetime1">
              <a:rPr lang="ru-RU" noProof="0" smtClean="0"/>
              <a:pPr rtl="0"/>
              <a:t>28.09.2023</a:t>
            </a:fld>
            <a:endParaRPr lang="ru-RU" noProof="0" dirty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D8AACDC9-944D-47C6-B286-82C86AD94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4" name="Номер слайда 3">
            <a:extLst>
              <a:ext uri="{FF2B5EF4-FFF2-40B4-BE49-F238E27FC236}">
                <a16:creationId xmlns:a16="http://schemas.microsoft.com/office/drawing/2014/main" xmlns="" id="{E4EAAC43-3846-4080-B764-AB2DB308C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821370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>
            <a:extLst>
              <a:ext uri="{FF2B5EF4-FFF2-40B4-BE49-F238E27FC236}">
                <a16:creationId xmlns:a16="http://schemas.microsoft.com/office/drawing/2014/main" xmlns="" id="{C86F4779-0336-4AFA-B9A7-259EE8BEC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 2">
            <a:extLst>
              <a:ext uri="{FF2B5EF4-FFF2-40B4-BE49-F238E27FC236}">
                <a16:creationId xmlns:a16="http://schemas.microsoft.com/office/drawing/2014/main" xmlns="" id="{DB82F449-DDC3-4694-81E5-91A4B8F433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Текст 3">
            <a:extLst>
              <a:ext uri="{FF2B5EF4-FFF2-40B4-BE49-F238E27FC236}">
                <a16:creationId xmlns:a16="http://schemas.microsoft.com/office/drawing/2014/main" xmlns="" id="{CF00A2C4-3B2E-46AC-9605-73F5B2CC1F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46909769-F5A5-4635-BD0C-D6049DEB9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76F1AFD-3CC9-4493-BC63-1C141B05CE5B}" type="datetime1">
              <a:rPr lang="ru-RU" noProof="0" smtClean="0"/>
              <a:pPr rtl="0"/>
              <a:t>28.09.2023</a:t>
            </a:fld>
            <a:endParaRPr lang="ru-RU" noProof="0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F9252DC3-D3D7-446F-A866-D7820B7BF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7" name="Номер слайда 6">
            <a:extLst>
              <a:ext uri="{FF2B5EF4-FFF2-40B4-BE49-F238E27FC236}">
                <a16:creationId xmlns:a16="http://schemas.microsoft.com/office/drawing/2014/main" xmlns="" id="{471CDB00-5218-4567-902B-845073BE8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77612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>
            <a:extLst>
              <a:ext uri="{FF2B5EF4-FFF2-40B4-BE49-F238E27FC236}">
                <a16:creationId xmlns:a16="http://schemas.microsoft.com/office/drawing/2014/main" xmlns="" id="{C8F661E4-9FF7-494B-A1C9-C9A1DD70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Рисунок 2">
            <a:extLst>
              <a:ext uri="{FF2B5EF4-FFF2-40B4-BE49-F238E27FC236}">
                <a16:creationId xmlns:a16="http://schemas.microsoft.com/office/drawing/2014/main" xmlns="" id="{5D245657-DA21-4769-84F8-88DC644508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4" name="Текст 3">
            <a:extLst>
              <a:ext uri="{FF2B5EF4-FFF2-40B4-BE49-F238E27FC236}">
                <a16:creationId xmlns:a16="http://schemas.microsoft.com/office/drawing/2014/main" xmlns="" id="{A167B310-6692-4981-9CB8-FE79A091FF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7DA2C9E-A9AD-4BB9-A691-90BB84F58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F578092-39FE-416A-9517-019E99EC9D0E}" type="datetime1">
              <a:rPr lang="ru-RU" noProof="0" smtClean="0"/>
              <a:pPr rtl="0"/>
              <a:t>28.09.2023</a:t>
            </a:fld>
            <a:endParaRPr lang="ru-RU" noProof="0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F4B3D45D-C826-4846-BBFC-A0D98B7E7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7" name="Номер слайда 6">
            <a:extLst>
              <a:ext uri="{FF2B5EF4-FFF2-40B4-BE49-F238E27FC236}">
                <a16:creationId xmlns:a16="http://schemas.microsoft.com/office/drawing/2014/main" xmlns="" id="{93516961-40DC-443E-9DB8-3A987DF49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631333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E341CFC-63B9-4A19-A8AB-62B9E452A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pPr rtl="0"/>
            <a:r>
              <a:rPr lang="ru-RU" noProof="0" dirty="0"/>
              <a:t>Образец заголовка</a:t>
            </a:r>
          </a:p>
        </p:txBody>
      </p:sp>
      <p:sp>
        <p:nvSpPr>
          <p:cNvPr id="3" name="Текст 2">
            <a:extLst>
              <a:ext uri="{FF2B5EF4-FFF2-40B4-BE49-F238E27FC236}">
                <a16:creationId xmlns:a16="http://schemas.microsoft.com/office/drawing/2014/main" xmlns="" id="{115A838B-134E-40B6-A7E3-1119BB8BF5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E8943BB-9EAD-4CBC-9CA2-75F70C6B58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368E1444-B5BA-4767-8208-964378902D11}" type="datetime1">
              <a:rPr lang="ru-RU" smtClean="0"/>
              <a:pPr/>
              <a:t>28.09.2023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204E537-5CBA-4B86-9D30-577B9F741E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 5">
            <a:extLst>
              <a:ext uri="{FF2B5EF4-FFF2-40B4-BE49-F238E27FC236}">
                <a16:creationId xmlns:a16="http://schemas.microsoft.com/office/drawing/2014/main" xmlns="" id="{66E79E72-0F12-4646-BCDF-4C9EAA89C2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ED6580AB-5C3C-4B4F-8E2A-8B7A0A8CE69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4378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90"/>
          <a:stretch/>
        </p:blipFill>
        <p:spPr>
          <a:xfrm>
            <a:off x="145142" y="0"/>
            <a:ext cx="12046858" cy="6858000"/>
          </a:xfrm>
          <a:prstGeom prst="rect">
            <a:avLst/>
          </a:prstGeom>
        </p:spPr>
      </p:pic>
      <p:sp>
        <p:nvSpPr>
          <p:cNvPr id="32" name="Прямоугольник: Скругленные углы 82">
            <a:extLst>
              <a:ext uri="{FF2B5EF4-FFF2-40B4-BE49-F238E27FC236}">
                <a16:creationId xmlns:a16="http://schemas.microsoft.com/office/drawing/2014/main" xmlns="" id="{F7F9128D-E30C-4733-AE4B-3863B632AE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0"/>
            <a:ext cx="9465013" cy="6858000"/>
          </a:xfrm>
          <a:prstGeom prst="roundRect">
            <a:avLst>
              <a:gd name="adj" fmla="val 30679"/>
            </a:avLst>
          </a:prstGeom>
          <a:solidFill>
            <a:srgbClr val="7D4BC9">
              <a:alpha val="51000"/>
            </a:srgbClr>
          </a:solidFill>
          <a:ln w="12700" cap="flat">
            <a:noFill/>
            <a:prstDash val="solid"/>
            <a:miter lim="800000"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РАБОЧИХ ПРОГРАММ ВОСПИТАНИЯ И КАЛЕНДАРНЫХ ПЛАНОВ ВОСПИТАТЕЛЬНОЙ РАБОТЫ В ДОШКОЛЬНЫХ ОБРАЗОВАТЕЛЬНЫХ ОРГАНИЗАЦИЯХ РЕСПУБЛИКИ ДАГЕСТАН </a:t>
            </a:r>
          </a:p>
          <a:p>
            <a:pPr algn="r"/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МАХАЧКАЛА 21.08.2021 </a:t>
            </a:r>
          </a:p>
        </p:txBody>
      </p:sp>
      <p:sp>
        <p:nvSpPr>
          <p:cNvPr id="3" name="Заголовок 2" hidden="1">
            <a:extLst>
              <a:ext uri="{FF2B5EF4-FFF2-40B4-BE49-F238E27FC236}">
                <a16:creationId xmlns:a16="http://schemas.microsoft.com/office/drawing/2014/main" xmlns="" id="{016C325E-5B69-4D07-BBFB-7DB217A69D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ru-RU" dirty="0"/>
              <a:t>Слайд 1 с информацией о кадрах</a:t>
            </a:r>
            <a:endParaRPr lang="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10033276" y="423159"/>
            <a:ext cx="1792158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ОБРАЗОВАНИЯ И НАУКИ РЕСПУБЛИКИ ДАГЕСТАН</a:t>
            </a:r>
            <a:r>
              <a:rPr lang="ru-RU" sz="105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5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05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1" name="Рисунок 30" descr="C:\Users\NurulvaraevaS\AppData\Local\Microsoft\Windows\INetCache\Content.Word\герб Дагестана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0115" y="326336"/>
            <a:ext cx="700589" cy="7369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54356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567543" y="538597"/>
            <a:ext cx="9962470" cy="690445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defPPr rtl="0">
              <a:defRPr lang="ru-RU"/>
            </a:defPPr>
            <a:lvl1pPr marL="12700">
              <a:lnSpc>
                <a:spcPct val="90000"/>
              </a:lnSpc>
              <a:spcBef>
                <a:spcPts val="100"/>
              </a:spcBef>
              <a:buNone/>
              <a:defRPr sz="2000" b="1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ИЗМЕНИЛОСЬ В РАБОТЕ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СВЯЗИ С ПОПРАВКАМИ О ВОСПИТАНИИ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28600" y="1767638"/>
            <a:ext cx="11712389" cy="445763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sz="2400" b="1" spc="-5" dirty="0">
                <a:solidFill>
                  <a:srgbClr val="872DE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Федеральный закон от 29.12.2012 № 273-ФЗ «Об образовании в Российской Федерации» внесли изменения, которые усиливают воспитательную компоненту в работе детского сада. Условно эти изменения называют «закон о воспитании». ЗАЧЕМ ВНЕСЛИ ПОПРАВКИ О ВОСПИТАНИИ</a:t>
            </a:r>
          </a:p>
          <a:p>
            <a:pPr marL="12700">
              <a:spcBef>
                <a:spcPts val="100"/>
              </a:spcBef>
            </a:pPr>
            <a:r>
              <a:rPr lang="ru-RU" sz="2400" b="1" spc="-5" dirty="0">
                <a:solidFill>
                  <a:srgbClr val="872DE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Поправки внесли, чтобы выполнить Указов Президента. Согласно Указам одна из основных целей развития системы образования - воспитывать гармонично развитую и социально ответственную личность на основе духовно-нравственных ценностей народов России, исторических и национально-культурных традиций и </a:t>
            </a: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…создание условий для воспитания гармонично развитой и социально ответственной личности на основе духовно-нравственных ценностей народов Российской Федерации, исторических и национально-культурных традиций…</a:t>
            </a:r>
          </a:p>
          <a:p>
            <a:pPr marL="12700">
              <a:spcBef>
                <a:spcPts val="100"/>
              </a:spcBef>
            </a:pPr>
            <a:endParaRPr lang="ru-RU" sz="2400" b="1" spc="-5" dirty="0">
              <a:solidFill>
                <a:srgbClr val="872DE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42" r="1189" b="-1100"/>
          <a:stretch/>
        </p:blipFill>
        <p:spPr>
          <a:xfrm rot="10800000" flipV="1">
            <a:off x="0" y="0"/>
            <a:ext cx="1567543" cy="1548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2531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567543" y="538597"/>
            <a:ext cx="9962470" cy="690445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defPPr rtl="0">
              <a:defRPr lang="ru-RU"/>
            </a:defPPr>
            <a:lvl1pPr marL="12700">
              <a:lnSpc>
                <a:spcPct val="90000"/>
              </a:lnSpc>
              <a:spcBef>
                <a:spcPts val="100"/>
              </a:spcBef>
              <a:buNone/>
              <a:defRPr sz="2000" b="1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поправках: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Уточнили понятие воспитания.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28600" y="1767638"/>
            <a:ext cx="11712389" cy="3295774"/>
          </a:xfrm>
          <a:prstGeom prst="rect">
            <a:avLst/>
          </a:prstGeom>
        </p:spPr>
        <p:txBody>
          <a:bodyPr vert="horz" wrap="square" lIns="0" tIns="12700" rIns="0" bIns="0" numCol="2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sz="2400" b="1" spc="-5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БЫЛО: </a:t>
            </a:r>
            <a:r>
              <a:rPr lang="ru-RU" b="1" spc="5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- деятельность, направленная на развитие личности, создание условий для самоопределения	и социализации обучающегося на основе социокультурных, духовно-нравственных </a:t>
            </a:r>
            <a:r>
              <a:rPr lang="ru-RU" b="1" spc="5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ценностей </a:t>
            </a:r>
            <a:r>
              <a:rPr lang="ru-RU" b="1" spc="5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принятых в обществе правил и норм поведения в интересах человека, семьи, общества и государства. </a:t>
            </a:r>
          </a:p>
          <a:p>
            <a:pPr marL="12700">
              <a:spcBef>
                <a:spcPts val="100"/>
              </a:spcBef>
            </a:pPr>
            <a:endParaRPr lang="ru-RU" sz="2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spcBef>
                <a:spcPts val="100"/>
              </a:spcBef>
            </a:pPr>
            <a:endParaRPr lang="ru-RU" sz="2600" spc="-15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spcBef>
                <a:spcPts val="100"/>
              </a:spcBef>
            </a:pPr>
            <a:endParaRPr lang="ru-RU" sz="2600" spc="-10" dirty="0" err="1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42" r="1189" b="-1100"/>
          <a:stretch/>
        </p:blipFill>
        <p:spPr>
          <a:xfrm rot="10800000" flipV="1">
            <a:off x="0" y="0"/>
            <a:ext cx="1567543" cy="154810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3E8C30D-4684-0F4A-9988-51386C3774F6}"/>
              </a:ext>
            </a:extLst>
          </p:cNvPr>
          <p:cNvSpPr txBox="1"/>
          <p:nvPr/>
        </p:nvSpPr>
        <p:spPr>
          <a:xfrm>
            <a:off x="6215974" y="1692613"/>
            <a:ext cx="560313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spc="-5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СТАЛО: 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- деятельность, направленная на развитие личности, создание условий для самоопределения и социализации обучающихся на основе социокультурных, 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духовно-нравственных ценностей 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принятых в российском обществе правил и норм поведения в интересах человека, семьи, общества и государства, 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 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чувства патриотизма, гражданственности, уважения к памяти защитников Отечества и подвигам Героев 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Отечества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закону и правопорядку, человеку труда и старшему поколению, взаимного уважения, бережного отношения к культурному наследию и традициям многонационального народа Российской Федерации, природе и окружающей среде.</a:t>
            </a:r>
          </a:p>
        </p:txBody>
      </p:sp>
    </p:spTree>
    <p:extLst>
      <p:ext uri="{BB962C8B-B14F-4D97-AF65-F5344CB8AC3E}">
        <p14:creationId xmlns:p14="http://schemas.microsoft.com/office/powerpoint/2010/main" val="21689746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567543" y="711208"/>
            <a:ext cx="9962470" cy="345223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defPPr rtl="0">
              <a:defRPr lang="ru-RU"/>
            </a:defPPr>
            <a:lvl1pPr marL="12700">
              <a:lnSpc>
                <a:spcPct val="90000"/>
              </a:lnSpc>
              <a:spcBef>
                <a:spcPts val="100"/>
              </a:spcBef>
              <a:buNone/>
              <a:defRPr sz="2000" b="1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Конкретизировали определение образовательной программы.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39805" y="2372234"/>
            <a:ext cx="11712389" cy="1762021"/>
          </a:xfrm>
          <a:prstGeom prst="rect">
            <a:avLst/>
          </a:prstGeom>
        </p:spPr>
        <p:txBody>
          <a:bodyPr vert="horz" wrap="square" lIns="0" tIns="12700" rIns="0" bIns="0" numCol="2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sz="1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БЫЛО: </a:t>
            </a:r>
            <a:r>
              <a:rPr lang="ru-RU" sz="14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- комплекс основных характеристик образования (объем, содержание, планируемые результаты), </a:t>
            </a:r>
            <a:r>
              <a:rPr lang="ru-RU" sz="1400" b="1" spc="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организационно-педагогических </a:t>
            </a:r>
            <a:r>
              <a:rPr lang="ru-RU" sz="14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 и в случаях, </a:t>
            </a:r>
            <a:r>
              <a:rPr lang="ru-RU" sz="1400" b="1" spc="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предусмотренных </a:t>
            </a:r>
            <a:r>
              <a:rPr lang="ru-RU" sz="14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Федеральным законом «Об образовании в РФ», форм аттестации, который представлен в виде учебного плана, календарного учебного	графика, рабочих программ учебных предметов, курсов, дисциплин (модулей), иных компонентов, а также оценочных и методических материалов. </a:t>
            </a:r>
            <a:endParaRPr lang="ru-RU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spcBef>
                <a:spcPts val="100"/>
              </a:spcBef>
            </a:pPr>
            <a:endParaRPr lang="ru-RU" sz="2600" spc="-15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spcBef>
                <a:spcPts val="100"/>
              </a:spcBef>
            </a:pPr>
            <a:endParaRPr lang="ru-RU" sz="2600" spc="-10" dirty="0" err="1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42" r="1189" b="-1100"/>
          <a:stretch/>
        </p:blipFill>
        <p:spPr>
          <a:xfrm rot="10800000" flipV="1">
            <a:off x="0" y="0"/>
            <a:ext cx="1567543" cy="154810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3E8C30D-4684-0F4A-9988-51386C3774F6}"/>
              </a:ext>
            </a:extLst>
          </p:cNvPr>
          <p:cNvSpPr txBox="1"/>
          <p:nvPr/>
        </p:nvSpPr>
        <p:spPr>
          <a:xfrm>
            <a:off x="6215974" y="1692613"/>
            <a:ext cx="560313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СТАЛО: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- комплекс основных характеристик образования (объем, содержание, планируемые результаты) и организационно педагогических условий, который представлен в виде учебного плана, календарного учебного графика, рабочих программ учебных предметов, курсов, дисциплин (модулей), иных компонентов, оценочных и методических материалов, а также в предусмотренных </a:t>
            </a:r>
            <a:r>
              <a:rPr lang="ru-RU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Федеральным законом «Об образовании в РФ», 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случаях в виде рабочей программы воспитания, календарного плана воспитательной работы, форм аттестации. </a:t>
            </a:r>
          </a:p>
        </p:txBody>
      </p:sp>
    </p:spTree>
    <p:extLst>
      <p:ext uri="{BB962C8B-B14F-4D97-AF65-F5344CB8AC3E}">
        <p14:creationId xmlns:p14="http://schemas.microsoft.com/office/powerpoint/2010/main" val="41513418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567543" y="711208"/>
            <a:ext cx="9962470" cy="345223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defPPr rtl="0">
              <a:defRPr lang="ru-RU"/>
            </a:defPPr>
            <a:lvl1pPr marL="12700">
              <a:lnSpc>
                <a:spcPct val="90000"/>
              </a:lnSpc>
              <a:spcBef>
                <a:spcPts val="100"/>
              </a:spcBef>
              <a:buNone/>
              <a:defRPr sz="2000" b="1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Конкретизировали определение образовательной программы.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42" r="1189" b="-1100"/>
          <a:stretch/>
        </p:blipFill>
        <p:spPr>
          <a:xfrm rot="10800000" flipV="1">
            <a:off x="0" y="0"/>
            <a:ext cx="1567543" cy="154810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3E8C30D-4684-0F4A-9988-51386C3774F6}"/>
              </a:ext>
            </a:extLst>
          </p:cNvPr>
          <p:cNvSpPr txBox="1"/>
          <p:nvPr/>
        </p:nvSpPr>
        <p:spPr>
          <a:xfrm>
            <a:off x="6215974" y="1692613"/>
            <a:ext cx="560313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СТАЛО: </a:t>
            </a: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ФЗ № 304 от 31.07.2020 г. «О внесении изменений в Федеральный закон «Об образовании в Российской Федерации» по вопросам воспитания обучающихся» П. 1 ст. 12.1.</a:t>
            </a:r>
            <a:endParaRPr lang="en-US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обучающихся при освоении ими основных образовательных программ в организациях, осуществляющих образовательную деятельность, осуществляется на основе включаемых в образовательную программу рабочей программы воспитания и календарного плана воспитательной работы, разрабатываемых и утверждаемых такими организациями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иное не установлено настоящим Федеральным законом.</a:t>
            </a:r>
          </a:p>
          <a:p>
            <a:endParaRPr lang="en-US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ADD7A26-0D4E-DF4D-B8BB-5F822393B67C}"/>
              </a:ext>
            </a:extLst>
          </p:cNvPr>
          <p:cNvSpPr txBox="1"/>
          <p:nvPr/>
        </p:nvSpPr>
        <p:spPr>
          <a:xfrm>
            <a:off x="155642" y="2071991"/>
            <a:ext cx="606033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Было: ФЗ № 273 от 29.12.2012 г. «Об образовании в Российской Федерации, П. 6 ст. 12</a:t>
            </a:r>
            <a:endParaRPr lang="en-US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программы дошкольного образования разрабатываются и утверждаются организацией, осуществляющей образовательную деятельность, в соответствии с федеральным государственным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образовательным стандартом дошкольного образования 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 учетом соответствующих примерных образовательных программ дошкольного образования.</a:t>
            </a:r>
          </a:p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отменено!!!</a:t>
            </a:r>
          </a:p>
          <a:p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7937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567543" y="230309"/>
            <a:ext cx="9962470" cy="1022844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defPPr rtl="0">
              <a:defRPr lang="ru-RU"/>
            </a:defPPr>
            <a:lvl1pPr marL="12700">
              <a:lnSpc>
                <a:spcPct val="90000"/>
              </a:lnSpc>
              <a:spcBef>
                <a:spcPts val="100"/>
              </a:spcBef>
              <a:buNone/>
              <a:defRPr sz="2000" b="1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Добавили новую статью о разработке программы воспитания и календарного плана воспитательной работы.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42" r="1189" b="-1100"/>
          <a:stretch/>
        </p:blipFill>
        <p:spPr>
          <a:xfrm rot="10800000" flipV="1">
            <a:off x="0" y="0"/>
            <a:ext cx="1567543" cy="154810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2C4B48D8-28A4-474F-823B-B4F2AA2E2EBC}"/>
              </a:ext>
            </a:extLst>
          </p:cNvPr>
          <p:cNvSpPr txBox="1"/>
          <p:nvPr/>
        </p:nvSpPr>
        <p:spPr>
          <a:xfrm>
            <a:off x="982493" y="1483462"/>
            <a:ext cx="10787975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обучающихся при освоении ими основных образовательных программ... осуществляется на основе включаемых в образовательную программу рабочей программы воспитания и календарного плана воспитательной работы, разрабатываемых и утверждаемых такими организациями самостоятельно.</a:t>
            </a:r>
          </a:p>
          <a:p>
            <a:pPr marL="342900" indent="-342900">
              <a:buAutoNum type="arabicPeriod"/>
            </a:pPr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разработке рабочих программ воспитания и календарных планов воспитательной работы имеют право принимать участие указанные в части 6 статьи 26 настоящего Федерального закона советы обучающихся, советы родителей, представительные органы обучающихся (при их наличии).</a:t>
            </a:r>
          </a:p>
          <a:p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несмотря на то что по ФГОС ДО детский сад не обязан разрабатывать рабочие программы, Закон об образовании предусматривает отдельную рабочую программу воспитания и календарный план в составе ООП.</a:t>
            </a:r>
          </a:p>
          <a:p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ЧЕМ ДЕЛАТЬ АКЦЕНТ В ВОСПИТАТЕЛЬНОЙ РАБОТЕ ДЕТСКОГО САДА</a:t>
            </a:r>
          </a:p>
          <a:p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Теперь у воспитанников нужно развивать чувство патриотизма и </a:t>
            </a:r>
            <a:r>
              <a:rPr lang="ru-RU" sz="1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гражданственности</a:t>
            </a:r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уважение к старшему поколению, само- и взаимоуважение, бережное отношение к культуре и истории Отечества, его природным богатствам (п. 2 ст. 2 Федерального закона № 273-ФЗ).</a:t>
            </a:r>
          </a:p>
          <a:p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ЗАЧЕМ НУЖНА ОТДЕЛЬНАЯ ПРОГРАММА ВОСПИТАНИЯ В ДЕТСКОМ САДУ</a:t>
            </a:r>
          </a:p>
          <a:p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Рабочая программа воспитания и календарный план воспитательной работы нужны, чтобы выполнить требования Закона об образовании и отразить, какие действия по воспитанию предпринимают работники во время пребывания детей в детском саду.</a:t>
            </a:r>
          </a:p>
          <a:p>
            <a:pPr marL="342900" indent="-342900">
              <a:buAutoNum type="arabicPeriod"/>
            </a:pPr>
            <a:endParaRPr lang="ru-RU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671CA7D-EF7B-3E4B-8390-7D14F5527DFD}"/>
              </a:ext>
            </a:extLst>
          </p:cNvPr>
          <p:cNvSpPr txBox="1"/>
          <p:nvPr/>
        </p:nvSpPr>
        <p:spPr>
          <a:xfrm>
            <a:off x="3251102" y="945376"/>
            <a:ext cx="32976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12.1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новая статья</a:t>
            </a:r>
          </a:p>
        </p:txBody>
      </p:sp>
    </p:spTree>
    <p:extLst>
      <p:ext uri="{BB962C8B-B14F-4D97-AF65-F5344CB8AC3E}">
        <p14:creationId xmlns:p14="http://schemas.microsoft.com/office/powerpoint/2010/main" val="16741325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: Скругленные углы 82">
            <a:extLst>
              <a:ext uri="{FF2B5EF4-FFF2-40B4-BE49-F238E27FC236}">
                <a16:creationId xmlns:a16="http://schemas.microsoft.com/office/drawing/2014/main" xmlns="" id="{F7F9128D-E30C-4733-AE4B-3863B632AE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359923" y="304839"/>
            <a:ext cx="10875523" cy="1134856"/>
          </a:xfrm>
          <a:prstGeom prst="roundRect">
            <a:avLst>
              <a:gd name="adj" fmla="val 36705"/>
            </a:avLst>
          </a:prstGeom>
          <a:gradFill>
            <a:gsLst>
              <a:gs pos="1000">
                <a:srgbClr val="7CEFD8">
                  <a:alpha val="79000"/>
                </a:srgbClr>
              </a:gs>
              <a:gs pos="61000">
                <a:srgbClr val="6672E4">
                  <a:alpha val="84000"/>
                </a:srgbClr>
              </a:gs>
              <a:gs pos="98000">
                <a:srgbClr val="882BE5">
                  <a:alpha val="66000"/>
                </a:srgbClr>
              </a:gs>
            </a:gsLst>
            <a:lin ang="7200000" scaled="0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2075"/>
              </a:lnSpc>
              <a:tabLst>
                <a:tab pos="914400" algn="l"/>
              </a:tabLst>
            </a:pPr>
            <a:r>
              <a:rPr lang="ru-RU" sz="2000" b="1" spc="-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СТАЛО:</a:t>
            </a:r>
            <a:r>
              <a:rPr lang="ru-RU"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ФЗ</a:t>
            </a:r>
            <a:r>
              <a:rPr lang="ru-RU" sz="20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20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322</a:t>
            </a:r>
            <a:r>
              <a:rPr lang="ru-RU" sz="20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ru-RU" sz="20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02.07.2021</a:t>
            </a:r>
            <a:r>
              <a:rPr lang="ru-RU" sz="2000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«О</a:t>
            </a:r>
            <a:r>
              <a:rPr lang="ru-RU" sz="20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изменений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sz="20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образовании </a:t>
            </a:r>
            <a:r>
              <a:rPr lang="ru-RU"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</a:t>
            </a:r>
            <a:r>
              <a:rPr lang="ru-RU" sz="20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Федерации»</a:t>
            </a:r>
            <a:r>
              <a:rPr lang="ru-RU" sz="20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u-RU" sz="20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вопросам</a:t>
            </a:r>
            <a:r>
              <a:rPr lang="ru-RU" sz="2000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 </a:t>
            </a:r>
            <a:r>
              <a:rPr lang="ru-RU" sz="2000" b="1" spc="-48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обучающихся»</a:t>
            </a:r>
            <a:r>
              <a:rPr lang="ru-RU" sz="2000" b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ts val="2075"/>
              </a:lnSpc>
              <a:tabLst>
                <a:tab pos="914400" algn="l"/>
              </a:tabLst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введена ч.</a:t>
            </a:r>
            <a:r>
              <a:rPr lang="ru-RU" sz="20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7.2. </a:t>
            </a:r>
            <a:r>
              <a:rPr lang="ru-RU" sz="20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ст.</a:t>
            </a:r>
            <a:r>
              <a:rPr lang="ru-RU" sz="2000" b="1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3191" y="2174270"/>
            <a:ext cx="11682920" cy="2063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735"/>
              </a:lnSpc>
              <a:spcBef>
                <a:spcPts val="100"/>
              </a:spcBef>
              <a:tabLst>
                <a:tab pos="241300" algn="l"/>
              </a:tabLst>
            </a:pPr>
            <a:r>
              <a:rPr lang="ru-RU" sz="2000" b="1" spc="-1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разработке основной общеобразовательной программы организация, осуществляющая образовательную деятельность, вправе предусмотреть применение при реализации соответствующей образовательной программы примерного учебного плана и (или) примерного календарного учебного графика, и (или) примерных рабочих программ учебных предметов, курсов, дисциплин (модулей), включенных в соответствующую примерную основную общеобразовательную программу. В этом случае такая учебно-методическая документация не разрабатывается.</a:t>
            </a:r>
          </a:p>
        </p:txBody>
      </p:sp>
    </p:spTree>
    <p:extLst>
      <p:ext uri="{BB962C8B-B14F-4D97-AF65-F5344CB8AC3E}">
        <p14:creationId xmlns:p14="http://schemas.microsoft.com/office/powerpoint/2010/main" val="1874322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56080" y="456051"/>
            <a:ext cx="8879840" cy="456022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ВИДЫ РАБОЧИХ ПРОГРАММ И ПЛАНОВ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xfrm>
            <a:off x="774510" y="1788616"/>
            <a:ext cx="5321489" cy="4281941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12065" marR="5080" indent="0">
              <a:lnSpc>
                <a:spcPct val="100000"/>
              </a:lnSpc>
              <a:spcBef>
                <a:spcPts val="590"/>
              </a:spcBef>
              <a:buNone/>
              <a:tabLst>
                <a:tab pos="241935" algn="l"/>
              </a:tabLst>
            </a:pPr>
            <a:r>
              <a:rPr lang="ru-RU" sz="2800" spc="-20" dirty="0">
                <a:solidFill>
                  <a:schemeClr val="tx1"/>
                </a:solidFill>
              </a:rPr>
              <a:t>РАБОЧАЯ </a:t>
            </a:r>
            <a:r>
              <a:rPr lang="ru-RU" sz="2800" spc="-10" dirty="0">
                <a:solidFill>
                  <a:schemeClr val="tx1"/>
                </a:solidFill>
              </a:rPr>
              <a:t>ПРОГРАММА </a:t>
            </a:r>
            <a:r>
              <a:rPr lang="ru-RU" sz="2800" spc="-885" dirty="0">
                <a:solidFill>
                  <a:schemeClr val="tx1"/>
                </a:solidFill>
              </a:rPr>
              <a:t> </a:t>
            </a:r>
            <a:r>
              <a:rPr lang="ru-RU" sz="2800" spc="-15" dirty="0">
                <a:solidFill>
                  <a:schemeClr val="tx1"/>
                </a:solidFill>
              </a:rPr>
              <a:t>ОБРАЗОВАТЕЛЬНОЙ</a:t>
            </a:r>
          </a:p>
          <a:p>
            <a:pPr marL="12700" marR="211454" indent="0">
              <a:lnSpc>
                <a:spcPct val="100000"/>
              </a:lnSpc>
              <a:buNone/>
            </a:pPr>
            <a:r>
              <a:rPr lang="ru-RU" sz="2800" spc="5" dirty="0">
                <a:solidFill>
                  <a:schemeClr val="tx1"/>
                </a:solidFill>
              </a:rPr>
              <a:t>ДЕЯТЕЛЬНОСТИ</a:t>
            </a:r>
            <a:r>
              <a:rPr lang="ru-RU" sz="2800" spc="-50" dirty="0">
                <a:solidFill>
                  <a:schemeClr val="tx1"/>
                </a:solidFill>
              </a:rPr>
              <a:t> </a:t>
            </a:r>
          </a:p>
          <a:p>
            <a:pPr marL="12700" marR="211454" indent="0">
              <a:lnSpc>
                <a:spcPct val="100000"/>
              </a:lnSpc>
              <a:buNone/>
            </a:pPr>
            <a:r>
              <a:rPr lang="ru-RU" sz="2800" spc="-5" dirty="0">
                <a:solidFill>
                  <a:schemeClr val="tx1"/>
                </a:solidFill>
              </a:rPr>
              <a:t>(</a:t>
            </a:r>
            <a:r>
              <a:rPr lang="ru-RU" sz="2800" b="1" spc="-5" dirty="0">
                <a:solidFill>
                  <a:srgbClr val="872DE5"/>
                </a:solidFill>
              </a:rPr>
              <a:t>ДЛЯ </a:t>
            </a:r>
            <a:r>
              <a:rPr lang="ru-RU" sz="2800" b="1" spc="-885" dirty="0">
                <a:solidFill>
                  <a:srgbClr val="872DE5"/>
                </a:solidFill>
              </a:rPr>
              <a:t> </a:t>
            </a:r>
            <a:r>
              <a:rPr lang="ru-RU" sz="2800" b="1" spc="-10" dirty="0">
                <a:solidFill>
                  <a:srgbClr val="872DE5"/>
                </a:solidFill>
              </a:rPr>
              <a:t>КАЖДОЙ</a:t>
            </a:r>
            <a:r>
              <a:rPr lang="ru-RU" sz="2800" b="1" spc="-20" dirty="0">
                <a:solidFill>
                  <a:srgbClr val="872DE5"/>
                </a:solidFill>
              </a:rPr>
              <a:t> </a:t>
            </a:r>
            <a:r>
              <a:rPr lang="ru-RU" sz="2800" b="1" spc="-10" dirty="0">
                <a:solidFill>
                  <a:srgbClr val="872DE5"/>
                </a:solidFill>
              </a:rPr>
              <a:t>ГРУППЫ</a:t>
            </a:r>
            <a:r>
              <a:rPr lang="ru-RU" sz="2800" spc="-10" dirty="0">
                <a:solidFill>
                  <a:schemeClr val="tx1"/>
                </a:solidFill>
              </a:rPr>
              <a:t>)</a:t>
            </a:r>
          </a:p>
          <a:p>
            <a:pPr marL="0" indent="0">
              <a:lnSpc>
                <a:spcPct val="100000"/>
              </a:lnSpc>
              <a:spcBef>
                <a:spcPts val="15"/>
              </a:spcBef>
              <a:buNone/>
            </a:pPr>
            <a:endParaRPr lang="ru-RU" sz="4400" dirty="0"/>
          </a:p>
          <a:p>
            <a:pPr marL="12065" marR="5080" indent="0">
              <a:lnSpc>
                <a:spcPct val="100000"/>
              </a:lnSpc>
              <a:buNone/>
              <a:tabLst>
                <a:tab pos="241935" algn="l"/>
              </a:tabLst>
            </a:pPr>
            <a:r>
              <a:rPr lang="ru-RU" sz="2800" spc="-20" dirty="0">
                <a:solidFill>
                  <a:schemeClr val="tx1"/>
                </a:solidFill>
              </a:rPr>
              <a:t>РАБОЧАЯ </a:t>
            </a:r>
            <a:r>
              <a:rPr lang="ru-RU" sz="2800" spc="-10" dirty="0">
                <a:solidFill>
                  <a:schemeClr val="tx1"/>
                </a:solidFill>
              </a:rPr>
              <a:t>ПРОГРАММА </a:t>
            </a:r>
            <a:r>
              <a:rPr lang="ru-RU" sz="2800" spc="-885" dirty="0">
                <a:solidFill>
                  <a:schemeClr val="tx1"/>
                </a:solidFill>
              </a:rPr>
              <a:t> </a:t>
            </a:r>
            <a:r>
              <a:rPr lang="ru-RU" sz="2800" spc="10" dirty="0">
                <a:solidFill>
                  <a:schemeClr val="tx1"/>
                </a:solidFill>
              </a:rPr>
              <a:t>ВОСПИТАНИЯ</a:t>
            </a:r>
            <a:r>
              <a:rPr lang="ru-RU" sz="2800" spc="-35" dirty="0">
                <a:solidFill>
                  <a:schemeClr val="tx1"/>
                </a:solidFill>
              </a:rPr>
              <a:t> </a:t>
            </a:r>
          </a:p>
          <a:p>
            <a:pPr marL="12065" marR="5080" indent="0">
              <a:lnSpc>
                <a:spcPct val="100000"/>
              </a:lnSpc>
              <a:buNone/>
              <a:tabLst>
                <a:tab pos="241935" algn="l"/>
              </a:tabLst>
            </a:pPr>
            <a:r>
              <a:rPr lang="ru-RU" sz="2800" dirty="0">
                <a:solidFill>
                  <a:schemeClr val="tx1"/>
                </a:solidFill>
              </a:rPr>
              <a:t>(</a:t>
            </a:r>
            <a:r>
              <a:rPr lang="ru-RU" sz="2800" b="1" dirty="0">
                <a:solidFill>
                  <a:srgbClr val="872DE5"/>
                </a:solidFill>
              </a:rPr>
              <a:t>ДЛЯ </a:t>
            </a:r>
            <a:r>
              <a:rPr lang="ru-RU" sz="2800" b="1" spc="-30" dirty="0">
                <a:solidFill>
                  <a:srgbClr val="872DE5"/>
                </a:solidFill>
              </a:rPr>
              <a:t>ДЕТСКОГО</a:t>
            </a:r>
            <a:r>
              <a:rPr lang="ru-RU" sz="2800" b="1" spc="-40" dirty="0">
                <a:solidFill>
                  <a:srgbClr val="872DE5"/>
                </a:solidFill>
              </a:rPr>
              <a:t> </a:t>
            </a:r>
            <a:r>
              <a:rPr lang="ru-RU" sz="2800" b="1" spc="10" dirty="0">
                <a:solidFill>
                  <a:srgbClr val="872DE5"/>
                </a:solidFill>
              </a:rPr>
              <a:t>САДА</a:t>
            </a:r>
            <a:r>
              <a:rPr lang="ru-RU" sz="2800" spc="1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sz="half" idx="3"/>
          </p:nvPr>
        </p:nvSpPr>
        <p:spPr>
          <a:xfrm>
            <a:off x="6251828" y="1788616"/>
            <a:ext cx="5620858" cy="4130618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12700" marR="605790" indent="0">
              <a:lnSpc>
                <a:spcPct val="100000"/>
              </a:lnSpc>
              <a:spcBef>
                <a:spcPts val="590"/>
              </a:spcBef>
              <a:buNone/>
              <a:tabLst>
                <a:tab pos="241300" algn="l"/>
              </a:tabLst>
            </a:pPr>
            <a:r>
              <a:rPr lang="ru-RU" sz="2800" b="0" spc="-5" dirty="0">
                <a:solidFill>
                  <a:schemeClr val="tx1"/>
                </a:solidFill>
              </a:rPr>
              <a:t>КАЛЕНДАРНЫЙ</a:t>
            </a:r>
            <a:r>
              <a:rPr lang="ru-RU" sz="2800" b="0" spc="-75" dirty="0">
                <a:solidFill>
                  <a:schemeClr val="tx1"/>
                </a:solidFill>
              </a:rPr>
              <a:t> </a:t>
            </a:r>
            <a:r>
              <a:rPr lang="ru-RU" sz="2800" b="0" spc="-5" dirty="0">
                <a:solidFill>
                  <a:schemeClr val="tx1"/>
                </a:solidFill>
              </a:rPr>
              <a:t>ПЛАН </a:t>
            </a:r>
            <a:r>
              <a:rPr lang="ru-RU" sz="2800" b="0" spc="-885" dirty="0">
                <a:solidFill>
                  <a:schemeClr val="tx1"/>
                </a:solidFill>
              </a:rPr>
              <a:t> </a:t>
            </a:r>
            <a:r>
              <a:rPr lang="ru-RU" sz="2800" b="0" spc="-20" dirty="0">
                <a:solidFill>
                  <a:schemeClr val="tx1"/>
                </a:solidFill>
              </a:rPr>
              <a:t>ОБРАЗОВАТЕЛЬНОЙ</a:t>
            </a:r>
          </a:p>
          <a:p>
            <a:pPr marL="12700" marR="883285" indent="0">
              <a:lnSpc>
                <a:spcPct val="100000"/>
              </a:lnSpc>
              <a:buNone/>
            </a:pPr>
            <a:r>
              <a:rPr lang="ru-RU" sz="2800" b="0" spc="-5" dirty="0">
                <a:solidFill>
                  <a:schemeClr val="tx1"/>
                </a:solidFill>
              </a:rPr>
              <a:t>ДЕЯТЕЛЬНОСТИ</a:t>
            </a:r>
            <a:r>
              <a:rPr lang="ru-RU" sz="2800" b="0" spc="-45" dirty="0">
                <a:solidFill>
                  <a:schemeClr val="tx1"/>
                </a:solidFill>
              </a:rPr>
              <a:t> </a:t>
            </a:r>
          </a:p>
          <a:p>
            <a:pPr marL="12700" marR="883285" indent="0">
              <a:lnSpc>
                <a:spcPct val="100000"/>
              </a:lnSpc>
              <a:buNone/>
            </a:pPr>
            <a:r>
              <a:rPr lang="ru-RU" sz="2800" b="0" spc="-5" dirty="0">
                <a:solidFill>
                  <a:schemeClr val="tx1"/>
                </a:solidFill>
              </a:rPr>
              <a:t>(</a:t>
            </a:r>
            <a:r>
              <a:rPr lang="ru-RU" sz="2800" spc="-5" dirty="0">
                <a:solidFill>
                  <a:srgbClr val="6C92E1"/>
                </a:solidFill>
              </a:rPr>
              <a:t>ДЛЯ </a:t>
            </a:r>
            <a:r>
              <a:rPr lang="ru-RU" sz="2800" spc="-885" dirty="0">
                <a:solidFill>
                  <a:srgbClr val="6C92E1"/>
                </a:solidFill>
              </a:rPr>
              <a:t> </a:t>
            </a:r>
            <a:r>
              <a:rPr lang="ru-RU" sz="2800" spc="-10" dirty="0">
                <a:solidFill>
                  <a:srgbClr val="6C92E1"/>
                </a:solidFill>
              </a:rPr>
              <a:t>КАЖДОЙ</a:t>
            </a:r>
            <a:r>
              <a:rPr lang="ru-RU" sz="2800" spc="-15" dirty="0">
                <a:solidFill>
                  <a:srgbClr val="6C92E1"/>
                </a:solidFill>
              </a:rPr>
              <a:t> </a:t>
            </a:r>
            <a:r>
              <a:rPr lang="ru-RU" sz="2800" spc="-10" dirty="0">
                <a:solidFill>
                  <a:srgbClr val="6C92E1"/>
                </a:solidFill>
              </a:rPr>
              <a:t>ГРУППЫ</a:t>
            </a:r>
            <a:r>
              <a:rPr lang="ru-RU" sz="2800" b="0" spc="-10" dirty="0">
                <a:solidFill>
                  <a:schemeClr val="tx1"/>
                </a:solidFill>
              </a:rPr>
              <a:t>)</a:t>
            </a:r>
          </a:p>
          <a:p>
            <a:pPr marL="0" indent="0">
              <a:lnSpc>
                <a:spcPct val="100000"/>
              </a:lnSpc>
              <a:spcBef>
                <a:spcPts val="45"/>
              </a:spcBef>
              <a:buNone/>
            </a:pPr>
            <a:endParaRPr lang="ru-RU" sz="4000" b="0" dirty="0">
              <a:solidFill>
                <a:schemeClr val="tx1"/>
              </a:solidFill>
            </a:endParaRPr>
          </a:p>
          <a:p>
            <a:pPr marL="12700" indent="0">
              <a:lnSpc>
                <a:spcPct val="100000"/>
              </a:lnSpc>
              <a:buNone/>
              <a:tabLst>
                <a:tab pos="241300" algn="l"/>
              </a:tabLst>
            </a:pPr>
            <a:r>
              <a:rPr lang="ru-RU" sz="2800" b="0" spc="-5" dirty="0">
                <a:solidFill>
                  <a:schemeClr val="tx1"/>
                </a:solidFill>
              </a:rPr>
              <a:t>КАЛЕНДАРНЫЙ</a:t>
            </a:r>
            <a:r>
              <a:rPr lang="ru-RU" sz="2800" b="0" spc="-40" dirty="0">
                <a:solidFill>
                  <a:schemeClr val="tx1"/>
                </a:solidFill>
              </a:rPr>
              <a:t> </a:t>
            </a:r>
            <a:r>
              <a:rPr lang="ru-RU" sz="2800" b="0" spc="-5" dirty="0">
                <a:solidFill>
                  <a:schemeClr val="tx1"/>
                </a:solidFill>
              </a:rPr>
              <a:t>ПЛАН</a:t>
            </a:r>
          </a:p>
          <a:p>
            <a:pPr marL="12700" marR="5080" indent="0">
              <a:lnSpc>
                <a:spcPct val="100000"/>
              </a:lnSpc>
              <a:spcBef>
                <a:spcPts val="270"/>
              </a:spcBef>
              <a:buNone/>
            </a:pPr>
            <a:r>
              <a:rPr lang="ru-RU" sz="2800" b="0" dirty="0">
                <a:solidFill>
                  <a:schemeClr val="tx1"/>
                </a:solidFill>
              </a:rPr>
              <a:t>ВОСПИТАТЕЛЬНОЙ</a:t>
            </a:r>
            <a:r>
              <a:rPr lang="ru-RU" sz="2800" b="0" spc="-95" dirty="0">
                <a:solidFill>
                  <a:schemeClr val="tx1"/>
                </a:solidFill>
              </a:rPr>
              <a:t> </a:t>
            </a:r>
            <a:r>
              <a:rPr lang="ru-RU" sz="2800" b="0" spc="-10" dirty="0">
                <a:solidFill>
                  <a:schemeClr val="tx1"/>
                </a:solidFill>
              </a:rPr>
              <a:t>РАБОТЫ </a:t>
            </a:r>
            <a:r>
              <a:rPr lang="ru-RU" sz="2800" b="0" spc="-885" dirty="0">
                <a:solidFill>
                  <a:schemeClr val="tx1"/>
                </a:solidFill>
              </a:rPr>
              <a:t> </a:t>
            </a:r>
            <a:r>
              <a:rPr lang="ru-RU" sz="2800" b="0" dirty="0">
                <a:solidFill>
                  <a:schemeClr val="tx1"/>
                </a:solidFill>
              </a:rPr>
              <a:t>(</a:t>
            </a:r>
            <a:r>
              <a:rPr lang="ru-RU" sz="2800" spc="-5" dirty="0">
                <a:solidFill>
                  <a:srgbClr val="6C92E1"/>
                </a:solidFill>
              </a:rPr>
              <a:t>ДЛЯ ДЕТСКОГО САДА</a:t>
            </a:r>
            <a:r>
              <a:rPr lang="ru-RU" sz="2800" b="0" spc="10" dirty="0">
                <a:solidFill>
                  <a:schemeClr val="tx1"/>
                </a:solidFill>
              </a:rPr>
              <a:t>)</a:t>
            </a:r>
          </a:p>
        </p:txBody>
      </p:sp>
      <p:grpSp>
        <p:nvGrpSpPr>
          <p:cNvPr id="8" name="object 8"/>
          <p:cNvGrpSpPr/>
          <p:nvPr/>
        </p:nvGrpSpPr>
        <p:grpSpPr>
          <a:xfrm>
            <a:off x="4789932" y="4980663"/>
            <a:ext cx="989330" cy="495300"/>
            <a:chOff x="5273040" y="4971288"/>
            <a:chExt cx="989330" cy="495300"/>
          </a:xfrm>
          <a:solidFill>
            <a:srgbClr val="6C92E1"/>
          </a:solidFill>
        </p:grpSpPr>
        <p:sp>
          <p:nvSpPr>
            <p:cNvPr id="9" name="object 9"/>
            <p:cNvSpPr/>
            <p:nvPr/>
          </p:nvSpPr>
          <p:spPr>
            <a:xfrm>
              <a:off x="5279136" y="4977384"/>
              <a:ext cx="977265" cy="483234"/>
            </a:xfrm>
            <a:custGeom>
              <a:avLst/>
              <a:gdLst/>
              <a:ahLst/>
              <a:cxnLst/>
              <a:rect l="l" t="t" r="r" b="b"/>
              <a:pathLst>
                <a:path w="977264" h="483235">
                  <a:moveTo>
                    <a:pt x="735329" y="0"/>
                  </a:moveTo>
                  <a:lnTo>
                    <a:pt x="735329" y="120777"/>
                  </a:lnTo>
                  <a:lnTo>
                    <a:pt x="0" y="120777"/>
                  </a:lnTo>
                  <a:lnTo>
                    <a:pt x="0" y="362331"/>
                  </a:lnTo>
                  <a:lnTo>
                    <a:pt x="735329" y="362331"/>
                  </a:lnTo>
                  <a:lnTo>
                    <a:pt x="735329" y="483108"/>
                  </a:lnTo>
                  <a:lnTo>
                    <a:pt x="976884" y="241554"/>
                  </a:lnTo>
                  <a:lnTo>
                    <a:pt x="73532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wrap="square" lIns="0" tIns="0" rIns="0" bIns="0" rtlCol="0"/>
            <a:lstStyle/>
            <a:p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10" name="object 10"/>
            <p:cNvSpPr/>
            <p:nvPr/>
          </p:nvSpPr>
          <p:spPr>
            <a:xfrm>
              <a:off x="5279136" y="4977384"/>
              <a:ext cx="977265" cy="483234"/>
            </a:xfrm>
            <a:custGeom>
              <a:avLst/>
              <a:gdLst/>
              <a:ahLst/>
              <a:cxnLst/>
              <a:rect l="l" t="t" r="r" b="b"/>
              <a:pathLst>
                <a:path w="977264" h="483235">
                  <a:moveTo>
                    <a:pt x="0" y="120777"/>
                  </a:moveTo>
                  <a:lnTo>
                    <a:pt x="735329" y="120777"/>
                  </a:lnTo>
                  <a:lnTo>
                    <a:pt x="735329" y="0"/>
                  </a:lnTo>
                  <a:lnTo>
                    <a:pt x="976884" y="241554"/>
                  </a:lnTo>
                  <a:lnTo>
                    <a:pt x="735329" y="483108"/>
                  </a:lnTo>
                  <a:lnTo>
                    <a:pt x="735329" y="362331"/>
                  </a:lnTo>
                  <a:lnTo>
                    <a:pt x="0" y="362331"/>
                  </a:lnTo>
                  <a:lnTo>
                    <a:pt x="0" y="120777"/>
                  </a:lnTo>
                  <a:close/>
                </a:path>
              </a:pathLst>
            </a:custGeom>
            <a:grpFill/>
            <a:ln w="12192">
              <a:noFill/>
            </a:ln>
          </p:spPr>
          <p:txBody>
            <a:bodyPr wrap="square" lIns="0" tIns="0" rIns="0" bIns="0" rtlCol="0"/>
            <a:lstStyle/>
            <a:p>
              <a:endParaRPr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4783836" y="2419983"/>
            <a:ext cx="990600" cy="497205"/>
            <a:chOff x="5187696" y="2668523"/>
            <a:chExt cx="990600" cy="497205"/>
          </a:xfrm>
          <a:solidFill>
            <a:srgbClr val="6C92E1"/>
          </a:solidFill>
        </p:grpSpPr>
        <p:sp>
          <p:nvSpPr>
            <p:cNvPr id="12" name="object 12"/>
            <p:cNvSpPr/>
            <p:nvPr/>
          </p:nvSpPr>
          <p:spPr>
            <a:xfrm>
              <a:off x="5193792" y="2674619"/>
              <a:ext cx="978535" cy="485140"/>
            </a:xfrm>
            <a:custGeom>
              <a:avLst/>
              <a:gdLst/>
              <a:ahLst/>
              <a:cxnLst/>
              <a:rect l="l" t="t" r="r" b="b"/>
              <a:pathLst>
                <a:path w="978535" h="485139">
                  <a:moveTo>
                    <a:pt x="736092" y="0"/>
                  </a:moveTo>
                  <a:lnTo>
                    <a:pt x="736092" y="121157"/>
                  </a:lnTo>
                  <a:lnTo>
                    <a:pt x="0" y="121157"/>
                  </a:lnTo>
                  <a:lnTo>
                    <a:pt x="0" y="363474"/>
                  </a:lnTo>
                  <a:lnTo>
                    <a:pt x="736092" y="363474"/>
                  </a:lnTo>
                  <a:lnTo>
                    <a:pt x="736092" y="484631"/>
                  </a:lnTo>
                  <a:lnTo>
                    <a:pt x="978408" y="242315"/>
                  </a:lnTo>
                  <a:lnTo>
                    <a:pt x="73609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wrap="square" lIns="0" tIns="0" rIns="0" bIns="0" rtlCol="0"/>
            <a:lstStyle/>
            <a:p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13" name="object 13"/>
            <p:cNvSpPr/>
            <p:nvPr/>
          </p:nvSpPr>
          <p:spPr>
            <a:xfrm>
              <a:off x="5193792" y="2674619"/>
              <a:ext cx="978535" cy="485140"/>
            </a:xfrm>
            <a:custGeom>
              <a:avLst/>
              <a:gdLst/>
              <a:ahLst/>
              <a:cxnLst/>
              <a:rect l="l" t="t" r="r" b="b"/>
              <a:pathLst>
                <a:path w="978535" h="485139">
                  <a:moveTo>
                    <a:pt x="0" y="121157"/>
                  </a:moveTo>
                  <a:lnTo>
                    <a:pt x="736092" y="121157"/>
                  </a:lnTo>
                  <a:lnTo>
                    <a:pt x="736092" y="0"/>
                  </a:lnTo>
                  <a:lnTo>
                    <a:pt x="978408" y="242315"/>
                  </a:lnTo>
                  <a:lnTo>
                    <a:pt x="736092" y="484631"/>
                  </a:lnTo>
                  <a:lnTo>
                    <a:pt x="736092" y="363474"/>
                  </a:lnTo>
                  <a:lnTo>
                    <a:pt x="0" y="363474"/>
                  </a:lnTo>
                  <a:lnTo>
                    <a:pt x="0" y="121157"/>
                  </a:lnTo>
                  <a:close/>
                </a:path>
              </a:pathLst>
            </a:custGeom>
            <a:grpFill/>
            <a:ln w="12192">
              <a:noFill/>
            </a:ln>
          </p:spPr>
          <p:txBody>
            <a:bodyPr wrap="square" lIns="0" tIns="0" rIns="0" bIns="0" rtlCol="0"/>
            <a:lstStyle/>
            <a:p>
              <a:endParaRPr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4" name="object 14"/>
          <p:cNvGrpSpPr/>
          <p:nvPr/>
        </p:nvGrpSpPr>
        <p:grpSpPr>
          <a:xfrm>
            <a:off x="10287317" y="3929586"/>
            <a:ext cx="497205" cy="990600"/>
            <a:chOff x="9718547" y="3566159"/>
            <a:chExt cx="497205" cy="990600"/>
          </a:xfrm>
          <a:solidFill>
            <a:srgbClr val="6C92E1"/>
          </a:solidFill>
        </p:grpSpPr>
        <p:sp>
          <p:nvSpPr>
            <p:cNvPr id="15" name="object 15"/>
            <p:cNvSpPr/>
            <p:nvPr/>
          </p:nvSpPr>
          <p:spPr>
            <a:xfrm>
              <a:off x="9724643" y="3572255"/>
              <a:ext cx="485140" cy="978535"/>
            </a:xfrm>
            <a:custGeom>
              <a:avLst/>
              <a:gdLst/>
              <a:ahLst/>
              <a:cxnLst/>
              <a:rect l="l" t="t" r="r" b="b"/>
              <a:pathLst>
                <a:path w="485140" h="978535">
                  <a:moveTo>
                    <a:pt x="242315" y="0"/>
                  </a:moveTo>
                  <a:lnTo>
                    <a:pt x="0" y="242316"/>
                  </a:lnTo>
                  <a:lnTo>
                    <a:pt x="121157" y="242316"/>
                  </a:lnTo>
                  <a:lnTo>
                    <a:pt x="121157" y="978408"/>
                  </a:lnTo>
                  <a:lnTo>
                    <a:pt x="363474" y="978408"/>
                  </a:lnTo>
                  <a:lnTo>
                    <a:pt x="363474" y="242316"/>
                  </a:lnTo>
                  <a:lnTo>
                    <a:pt x="484631" y="242316"/>
                  </a:lnTo>
                  <a:lnTo>
                    <a:pt x="24231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wrap="square" lIns="0" tIns="0" rIns="0" bIns="0" rtlCol="0"/>
            <a:lstStyle/>
            <a:p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16" name="object 16"/>
            <p:cNvSpPr/>
            <p:nvPr/>
          </p:nvSpPr>
          <p:spPr>
            <a:xfrm>
              <a:off x="9724643" y="3572255"/>
              <a:ext cx="485140" cy="978535"/>
            </a:xfrm>
            <a:custGeom>
              <a:avLst/>
              <a:gdLst/>
              <a:ahLst/>
              <a:cxnLst/>
              <a:rect l="l" t="t" r="r" b="b"/>
              <a:pathLst>
                <a:path w="485140" h="978535">
                  <a:moveTo>
                    <a:pt x="0" y="242316"/>
                  </a:moveTo>
                  <a:lnTo>
                    <a:pt x="242315" y="0"/>
                  </a:lnTo>
                  <a:lnTo>
                    <a:pt x="484631" y="242316"/>
                  </a:lnTo>
                  <a:lnTo>
                    <a:pt x="363474" y="242316"/>
                  </a:lnTo>
                  <a:lnTo>
                    <a:pt x="363474" y="978408"/>
                  </a:lnTo>
                  <a:lnTo>
                    <a:pt x="121157" y="978408"/>
                  </a:lnTo>
                  <a:lnTo>
                    <a:pt x="121157" y="242316"/>
                  </a:lnTo>
                  <a:lnTo>
                    <a:pt x="0" y="242316"/>
                  </a:lnTo>
                  <a:close/>
                </a:path>
              </a:pathLst>
            </a:custGeom>
            <a:grpFill/>
            <a:ln w="12192">
              <a:noFill/>
            </a:ln>
          </p:spPr>
          <p:txBody>
            <a:bodyPr wrap="square" lIns="0" tIns="0" rIns="0" bIns="0" rtlCol="0"/>
            <a:lstStyle/>
            <a:p>
              <a:endParaRPr dirty="0">
                <a:latin typeface="Times New Roman" panose="02020603050405020304" pitchFamily="18" charset="0"/>
              </a:endParaRPr>
            </a:p>
          </p:txBody>
        </p:sp>
      </p:grpSp>
      <p:pic>
        <p:nvPicPr>
          <p:cNvPr id="18" name="Рисунок 1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42" r="1189" b="-1100"/>
          <a:stretch/>
        </p:blipFill>
        <p:spPr>
          <a:xfrm rot="10800000" flipV="1">
            <a:off x="0" y="0"/>
            <a:ext cx="1567543" cy="1548102"/>
          </a:xfrm>
          <a:prstGeom prst="rect">
            <a:avLst/>
          </a:prstGeom>
        </p:spPr>
      </p:pic>
      <p:sp>
        <p:nvSpPr>
          <p:cNvPr id="20" name="Плюс 19"/>
          <p:cNvSpPr/>
          <p:nvPr/>
        </p:nvSpPr>
        <p:spPr>
          <a:xfrm>
            <a:off x="1656080" y="3702721"/>
            <a:ext cx="1088571" cy="1040653"/>
          </a:xfrm>
          <a:prstGeom prst="mathPlus">
            <a:avLst/>
          </a:prstGeom>
          <a:solidFill>
            <a:srgbClr val="7BE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169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3901" y="2156115"/>
            <a:ext cx="11018156" cy="3791423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241300" marR="5080" indent="-228600">
              <a:spcBef>
                <a:spcPts val="430"/>
              </a:spcBef>
              <a:buFont typeface="Microsoft Sans Serif"/>
              <a:buChar char="•"/>
              <a:tabLst>
                <a:tab pos="241300" algn="l"/>
              </a:tabLst>
            </a:pPr>
            <a:r>
              <a:rPr lang="ru-RU" sz="16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</a:t>
            </a:r>
            <a:r>
              <a:rPr lang="ru-RU" sz="16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«ПОЛОЖЕНИЯ</a:t>
            </a:r>
            <a:r>
              <a:rPr lang="ru-RU" sz="1600" b="1" spc="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РАБОЧЕЙ</a:t>
            </a:r>
            <a:r>
              <a:rPr lang="ru-RU" sz="16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ГРУППЕ </a:t>
            </a:r>
            <a:r>
              <a:rPr lang="ru-RU" sz="16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РАЗРАБОТКЕ</a:t>
            </a:r>
            <a:r>
              <a:rPr lang="ru-RU" sz="16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РАБОЧЕЙ</a:t>
            </a:r>
            <a:r>
              <a:rPr lang="ru-RU" sz="16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ПРОГРАММЫ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600" b="1" spc="-58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КАЛЕНДАРНОГО </a:t>
            </a:r>
            <a:r>
              <a:rPr lang="ru-RU" sz="16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ПЛАНА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ВОСПИТАТЕЛЬНОЙ</a:t>
            </a:r>
            <a:r>
              <a:rPr lang="ru-RU" sz="1600" b="1" spc="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РАБОТЫ»,</a:t>
            </a:r>
            <a:r>
              <a:rPr lang="ru-RU" sz="1600" b="1" spc="3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10" dirty="0">
                <a:solidFill>
                  <a:srgbClr val="872DE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</a:t>
            </a:r>
            <a:r>
              <a:rPr lang="ru-RU" sz="1600" b="1" spc="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КОМАНДЫ</a:t>
            </a:r>
            <a:r>
              <a:rPr lang="ru-RU" sz="16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b="1" spc="-10" dirty="0">
                <a:solidFill>
                  <a:srgbClr val="872DE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РАБОЧЕЙ  ГРУППЫ</a:t>
            </a:r>
            <a:r>
              <a:rPr lang="ru-RU" sz="1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16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u-RU" sz="1600" b="1" spc="5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РАЗРАБОТКЕ </a:t>
            </a:r>
            <a:r>
              <a:rPr lang="ru-RU" sz="16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  <a:r>
              <a:rPr lang="ru-RU" sz="16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ВОСПИТАНИЯ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6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КАЛЕНДАРНОГО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ПЛАНА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ВОСПИТАТЕЛЬНОЙ </a:t>
            </a:r>
            <a:r>
              <a:rPr lang="ru-RU" sz="16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</a:p>
          <a:p>
            <a:pPr marL="241300" indent="-228600">
              <a:spcBef>
                <a:spcPts val="1145"/>
              </a:spcBef>
              <a:buFont typeface="Microsoft Sans Serif"/>
              <a:buChar char="•"/>
              <a:tabLst>
                <a:tab pos="241300" algn="l"/>
              </a:tabLst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6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РАЗРАБОТКЕ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РАБОЧИХ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 </a:t>
            </a:r>
            <a:r>
              <a:rPr lang="ru-RU" sz="16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6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КАЛЕНДАРНЫХ</a:t>
            </a:r>
            <a:r>
              <a:rPr lang="ru-RU" sz="1600" b="1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ПЛАНОВ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marR="433070">
              <a:spcBef>
                <a:spcPts val="185"/>
              </a:spcBef>
            </a:pPr>
            <a:r>
              <a:rPr lang="ru-RU" sz="16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ВОСПИТАТЕЛЬНОЙ</a:t>
            </a:r>
            <a:r>
              <a:rPr lang="ru-RU" sz="1600" b="1" spc="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  <a:r>
              <a:rPr lang="ru-RU" sz="16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ИМЕЮТ</a:t>
            </a:r>
            <a:r>
              <a:rPr lang="ru-RU" sz="16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</a:t>
            </a:r>
            <a:r>
              <a:rPr lang="ru-RU" sz="16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ПРИНИМАТЬ</a:t>
            </a:r>
            <a:r>
              <a:rPr lang="ru-RU" sz="1600" b="1" spc="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</a:t>
            </a:r>
            <a:r>
              <a:rPr lang="ru-RU" sz="1600" b="1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УКАЗАННЫЕ</a:t>
            </a:r>
            <a:r>
              <a:rPr lang="ru-RU" sz="1600" b="1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ЧАСТИ</a:t>
            </a:r>
            <a:r>
              <a:rPr lang="ru-RU" sz="16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ru-RU" sz="1600" b="1" spc="-58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СТАТЬИ</a:t>
            </a:r>
            <a:r>
              <a:rPr lang="ru-RU" sz="16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 </a:t>
            </a:r>
            <a:r>
              <a:rPr lang="ru-RU" sz="1600" b="1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НАСТОЯЩЕГО</a:t>
            </a:r>
            <a:r>
              <a:rPr lang="ru-RU" sz="16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r>
              <a:rPr lang="ru-RU" sz="16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ЗАКОНА</a:t>
            </a:r>
            <a:r>
              <a:rPr lang="ru-RU" sz="16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СОВЕТЫ</a:t>
            </a:r>
            <a:r>
              <a:rPr lang="ru-RU" sz="16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ОБУЧАЮЩИХСЯ,</a:t>
            </a:r>
            <a:r>
              <a:rPr lang="ru-RU" sz="1600" b="1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СОВЕТЫ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marR="320040">
              <a:spcBef>
                <a:spcPts val="5"/>
              </a:spcBef>
            </a:pPr>
            <a:r>
              <a:rPr lang="ru-RU" sz="16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РОДИТЕЛЕЙ,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ПРЕДСТАВИТЕЛЬНЫЕ</a:t>
            </a:r>
            <a:r>
              <a:rPr lang="ru-RU" sz="1600" b="1" spc="3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ОРГАНЫ</a:t>
            </a:r>
            <a:r>
              <a:rPr lang="ru-RU" sz="16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</a:t>
            </a:r>
            <a:r>
              <a:rPr lang="ru-RU" sz="1600" b="1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</a:t>
            </a:r>
            <a:r>
              <a:rPr lang="ru-RU" sz="1600" b="1" spc="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НАЛИЧИИ)</a:t>
            </a:r>
            <a:r>
              <a:rPr lang="ru-RU" sz="1600" b="1" spc="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(№</a:t>
            </a:r>
            <a:r>
              <a:rPr lang="ru-RU" sz="16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304- </a:t>
            </a:r>
            <a:r>
              <a:rPr lang="ru-RU" sz="1600" b="1" spc="-58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ФЗ)</a:t>
            </a:r>
          </a:p>
          <a:p>
            <a:pPr marL="241300" indent="-228600">
              <a:spcBef>
                <a:spcPts val="675"/>
              </a:spcBef>
              <a:buFont typeface="Microsoft Sans Serif"/>
              <a:buChar char="•"/>
              <a:tabLst>
                <a:tab pos="241300" algn="l"/>
              </a:tabLst>
            </a:pPr>
            <a:r>
              <a:rPr lang="ru-RU" sz="16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</a:t>
            </a:r>
            <a:r>
              <a:rPr lang="ru-RU" sz="16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ПРИНЯТИИ</a:t>
            </a:r>
            <a:r>
              <a:rPr lang="ru-RU" sz="1600" b="1" spc="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ЛОКАЛЬНЫХ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НОРМАТИВНЫХ</a:t>
            </a:r>
            <a:r>
              <a:rPr lang="ru-RU" sz="1600" b="1" spc="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АКТОВ,</a:t>
            </a:r>
            <a:r>
              <a:rPr lang="ru-RU" sz="16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ЗАТРАГИВАЮЩИХ</a:t>
            </a:r>
            <a:r>
              <a:rPr lang="ru-RU" sz="1600" b="1" spc="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ПРАВА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marR="499745">
              <a:spcBef>
                <a:spcPts val="185"/>
              </a:spcBef>
            </a:pPr>
            <a:r>
              <a:rPr lang="ru-RU" sz="1600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</a:t>
            </a:r>
            <a:r>
              <a:rPr lang="ru-RU" sz="1600" b="1" spc="-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6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</a:t>
            </a:r>
            <a:r>
              <a:rPr lang="ru-RU" sz="1600" b="1" spc="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ОРГАНИЗАЦИИ,</a:t>
            </a:r>
            <a:r>
              <a:rPr lang="ru-RU" sz="16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ВКЛЮЧАЯ</a:t>
            </a:r>
            <a:r>
              <a:rPr lang="ru-RU" sz="1600" b="1" spc="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РАБОЧУЮ </a:t>
            </a:r>
            <a:r>
              <a:rPr lang="ru-RU" sz="1600" b="1" spc="-58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ПРОГРАММУ</a:t>
            </a:r>
            <a:r>
              <a:rPr lang="ru-RU" sz="16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</a:t>
            </a:r>
            <a:r>
              <a:rPr lang="ru-RU" sz="1600" b="1" spc="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6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КАЛЕНДАРНЫЙ</a:t>
            </a:r>
            <a:r>
              <a:rPr lang="ru-RU" sz="1600" b="1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  <a:r>
              <a:rPr lang="ru-RU" sz="1600" b="1" spc="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ВОСПИТАТЕЛЬНОЙ</a:t>
            </a:r>
            <a:r>
              <a:rPr lang="ru-RU" sz="1600" b="1" spc="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РАБОТЫ,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/>
            <a:r>
              <a:rPr lang="ru-RU" sz="16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УЧИТЫВАЕТСЯ</a:t>
            </a:r>
            <a:r>
              <a:rPr lang="ru-RU" sz="16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МНЕНИЕ</a:t>
            </a:r>
            <a:r>
              <a:rPr lang="ru-RU" sz="16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СОВЕТОВ</a:t>
            </a:r>
            <a:r>
              <a:rPr lang="ru-RU" sz="1600" b="1" spc="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ОБУЧАЮЩИХСЯ, </a:t>
            </a:r>
            <a:r>
              <a:rPr lang="ru-RU" sz="16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СОВЕТОВ</a:t>
            </a:r>
            <a:r>
              <a:rPr lang="ru-RU" sz="1600" b="1" spc="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РОДИТЕЛЕЙ,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marR="5080">
              <a:spcBef>
                <a:spcPts val="140"/>
              </a:spcBef>
            </a:pPr>
            <a:r>
              <a:rPr lang="ru-RU" sz="16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ПРЕДСТАВИТЕЛЬНЫХ</a:t>
            </a:r>
            <a:r>
              <a:rPr lang="ru-RU" sz="1600" b="1" spc="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ОРГАНОВ</a:t>
            </a:r>
            <a:r>
              <a:rPr lang="ru-RU" sz="16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ОБУЧАЮЩИХСЯ,</a:t>
            </a:r>
            <a:r>
              <a:rPr lang="ru-RU" sz="1600" b="1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6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ТАКЖЕ</a:t>
            </a:r>
            <a:r>
              <a:rPr lang="ru-RU" sz="1600" b="1" spc="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ПОРЯДКЕ</a:t>
            </a:r>
            <a:r>
              <a:rPr lang="ru-RU" sz="16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600" b="1" spc="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6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СЛУЧАЯХ, </a:t>
            </a:r>
            <a:r>
              <a:rPr lang="ru-RU" sz="16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</a:t>
            </a:r>
            <a:r>
              <a:rPr lang="ru-RU" sz="16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ПРЕДУСМОТРЕНЫ</a:t>
            </a:r>
            <a:r>
              <a:rPr lang="ru-RU" sz="1600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ТРУДОВЫМ</a:t>
            </a:r>
            <a:r>
              <a:rPr lang="ru-RU" sz="1600" b="1" spc="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ЗАКОНОДАТЕЛЬСТВОМ,</a:t>
            </a:r>
            <a:r>
              <a:rPr lang="ru-RU" sz="1600" b="1" spc="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ПРЕДСТАВИТЕЛЬНЫХ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ОРГАНОВ</a:t>
            </a:r>
            <a:r>
              <a:rPr lang="ru-RU" sz="16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</a:t>
            </a:r>
            <a:r>
              <a:rPr lang="ru-RU" sz="1600" b="1" spc="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</a:t>
            </a:r>
            <a:r>
              <a:rPr lang="ru-RU" sz="16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НАЛИЧИИ</a:t>
            </a:r>
            <a:r>
              <a:rPr lang="ru-RU" sz="1600" b="1" spc="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ТАКИХ</a:t>
            </a:r>
            <a:r>
              <a:rPr lang="ru-RU" sz="16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ПРЕДСТАВИТЕЛЬНЫХ</a:t>
            </a:r>
            <a:r>
              <a:rPr lang="ru-RU" sz="1600" b="1" spc="4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ОРГАНОВ)</a:t>
            </a:r>
            <a:r>
              <a:rPr lang="ru-RU" sz="16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(№</a:t>
            </a:r>
            <a:r>
              <a:rPr lang="ru-RU" sz="1600" b="1" spc="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273-ФЗ, </a:t>
            </a:r>
            <a:r>
              <a:rPr lang="ru-RU" sz="1600" b="1" spc="-58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РЕД.)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42" r="1189" b="-1100"/>
          <a:stretch/>
        </p:blipFill>
        <p:spPr>
          <a:xfrm rot="10800000" flipV="1">
            <a:off x="0" y="0"/>
            <a:ext cx="1567543" cy="154810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567543" y="628460"/>
            <a:ext cx="10319657" cy="566822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90000"/>
              </a:lnSpc>
              <a:spcBef>
                <a:spcPts val="100"/>
              </a:spcBef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ПРОЕКТИРОВАНИЯ РАБОЧЕЙ ПРОГРАММЫ ВОСПИТАНИЯ И  КАЛЕНДАРНОГО ПЛАНА ВОСПИТАТЕЛЬНОЙ РАБОТЫ</a:t>
            </a:r>
          </a:p>
        </p:txBody>
      </p:sp>
      <p:sp>
        <p:nvSpPr>
          <p:cNvPr id="6" name="Прямоугольник: Скругленные углы 82">
            <a:extLst>
              <a:ext uri="{FF2B5EF4-FFF2-40B4-BE49-F238E27FC236}">
                <a16:creationId xmlns:a16="http://schemas.microsoft.com/office/drawing/2014/main" xmlns="" id="{F7F9128D-E30C-4733-AE4B-3863B632AE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 rot="16200000">
            <a:off x="525230" y="2153281"/>
            <a:ext cx="397342" cy="403010"/>
          </a:xfrm>
          <a:prstGeom prst="roundRect">
            <a:avLst>
              <a:gd name="adj" fmla="val 50000"/>
            </a:avLst>
          </a:prstGeom>
          <a:gradFill>
            <a:gsLst>
              <a:gs pos="1000">
                <a:srgbClr val="7CEFD8"/>
              </a:gs>
              <a:gs pos="61000">
                <a:srgbClr val="6672E4">
                  <a:alpha val="84000"/>
                </a:srgbClr>
              </a:gs>
              <a:gs pos="98000">
                <a:srgbClr val="882BE5">
                  <a:alpha val="66000"/>
                </a:srgbClr>
              </a:gs>
            </a:gsLst>
            <a:lin ang="7200000" scaled="0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/>
            <a:endParaRPr lang="ru-RU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Прямоугольник: Скругленные углы 82">
            <a:extLst>
              <a:ext uri="{FF2B5EF4-FFF2-40B4-BE49-F238E27FC236}">
                <a16:creationId xmlns:a16="http://schemas.microsoft.com/office/drawing/2014/main" xmlns="" id="{F7F9128D-E30C-4733-AE4B-3863B632AE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 rot="16200000">
            <a:off x="525230" y="3339280"/>
            <a:ext cx="397342" cy="403010"/>
          </a:xfrm>
          <a:prstGeom prst="roundRect">
            <a:avLst>
              <a:gd name="adj" fmla="val 50000"/>
            </a:avLst>
          </a:prstGeom>
          <a:gradFill>
            <a:gsLst>
              <a:gs pos="1000">
                <a:srgbClr val="7CEFD8"/>
              </a:gs>
              <a:gs pos="61000">
                <a:srgbClr val="6672E4">
                  <a:alpha val="84000"/>
                </a:srgbClr>
              </a:gs>
              <a:gs pos="98000">
                <a:srgbClr val="882BE5">
                  <a:alpha val="66000"/>
                </a:srgbClr>
              </a:gs>
            </a:gsLst>
            <a:lin ang="7200000" scaled="0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/>
            <a:endParaRPr lang="ru-RU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Прямоугольник: Скругленные углы 82">
            <a:extLst>
              <a:ext uri="{FF2B5EF4-FFF2-40B4-BE49-F238E27FC236}">
                <a16:creationId xmlns:a16="http://schemas.microsoft.com/office/drawing/2014/main" xmlns="" id="{6BBEF463-709D-724D-BA62-981EA49A6C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 rot="16200000">
            <a:off x="463782" y="4922622"/>
            <a:ext cx="397342" cy="403010"/>
          </a:xfrm>
          <a:prstGeom prst="roundRect">
            <a:avLst>
              <a:gd name="adj" fmla="val 50000"/>
            </a:avLst>
          </a:prstGeom>
          <a:gradFill>
            <a:gsLst>
              <a:gs pos="1000">
                <a:srgbClr val="7CEFD8"/>
              </a:gs>
              <a:gs pos="61000">
                <a:srgbClr val="6672E4">
                  <a:alpha val="84000"/>
                </a:srgbClr>
              </a:gs>
              <a:gs pos="98000">
                <a:srgbClr val="882BE5">
                  <a:alpha val="66000"/>
                </a:srgbClr>
              </a:gs>
            </a:gsLst>
            <a:lin ang="7200000" scaled="0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/>
            <a:endParaRPr lang="ru-RU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0178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42" r="1189" b="-1100"/>
          <a:stretch/>
        </p:blipFill>
        <p:spPr>
          <a:xfrm rot="10800000" flipV="1">
            <a:off x="0" y="0"/>
            <a:ext cx="1567543" cy="1548102"/>
          </a:xfrm>
          <a:prstGeom prst="rect">
            <a:avLst/>
          </a:prstGeom>
        </p:spPr>
      </p:pic>
      <p:grpSp>
        <p:nvGrpSpPr>
          <p:cNvPr id="2" name="object 2"/>
          <p:cNvGrpSpPr/>
          <p:nvPr/>
        </p:nvGrpSpPr>
        <p:grpSpPr>
          <a:xfrm>
            <a:off x="505968" y="117346"/>
            <a:ext cx="4813300" cy="6649720"/>
            <a:chOff x="505968" y="117346"/>
            <a:chExt cx="4813300" cy="6649720"/>
          </a:xfrm>
        </p:grpSpPr>
        <p:pic>
          <p:nvPicPr>
            <p:cNvPr id="3" name="object 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33494" y="205163"/>
              <a:ext cx="4616929" cy="6439863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510540" y="121918"/>
              <a:ext cx="4803775" cy="6640195"/>
            </a:xfrm>
            <a:custGeom>
              <a:avLst/>
              <a:gdLst/>
              <a:ahLst/>
              <a:cxnLst/>
              <a:rect l="l" t="t" r="r" b="b"/>
              <a:pathLst>
                <a:path w="4803775" h="6640195">
                  <a:moveTo>
                    <a:pt x="0" y="6640068"/>
                  </a:moveTo>
                  <a:lnTo>
                    <a:pt x="4803648" y="6640068"/>
                  </a:lnTo>
                  <a:lnTo>
                    <a:pt x="4803648" y="0"/>
                  </a:lnTo>
                  <a:lnTo>
                    <a:pt x="0" y="0"/>
                  </a:lnTo>
                  <a:lnTo>
                    <a:pt x="0" y="6640068"/>
                  </a:lnTo>
                  <a:close/>
                </a:path>
              </a:pathLst>
            </a:custGeom>
            <a:ln w="9144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>
              <a:endParaRPr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6464808" y="117346"/>
            <a:ext cx="5074920" cy="6649720"/>
            <a:chOff x="6464808" y="117346"/>
            <a:chExt cx="5074920" cy="6649720"/>
          </a:xfrm>
        </p:grpSpPr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579518" y="126490"/>
              <a:ext cx="4856055" cy="6555450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6469380" y="121918"/>
              <a:ext cx="5066030" cy="6640195"/>
            </a:xfrm>
            <a:custGeom>
              <a:avLst/>
              <a:gdLst/>
              <a:ahLst/>
              <a:cxnLst/>
              <a:rect l="l" t="t" r="r" b="b"/>
              <a:pathLst>
                <a:path w="5066030" h="6640195">
                  <a:moveTo>
                    <a:pt x="0" y="6640068"/>
                  </a:moveTo>
                  <a:lnTo>
                    <a:pt x="5065776" y="6640068"/>
                  </a:lnTo>
                  <a:lnTo>
                    <a:pt x="5065776" y="0"/>
                  </a:lnTo>
                  <a:lnTo>
                    <a:pt x="0" y="0"/>
                  </a:lnTo>
                  <a:lnTo>
                    <a:pt x="0" y="6640068"/>
                  </a:lnTo>
                  <a:close/>
                </a:path>
              </a:pathLst>
            </a:custGeom>
            <a:ln w="9144">
              <a:solidFill>
                <a:srgbClr val="006FC0"/>
              </a:solidFill>
            </a:ln>
          </p:spPr>
          <p:txBody>
            <a:bodyPr wrap="square" lIns="0" tIns="0" rIns="0" bIns="0" rtlCol="0"/>
            <a:lstStyle/>
            <a:p>
              <a:endParaRPr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5396484" y="3436620"/>
            <a:ext cx="990600" cy="497205"/>
            <a:chOff x="5396484" y="3436620"/>
            <a:chExt cx="990600" cy="497205"/>
          </a:xfrm>
          <a:solidFill>
            <a:srgbClr val="7BEAD8"/>
          </a:solidFill>
        </p:grpSpPr>
        <p:sp>
          <p:nvSpPr>
            <p:cNvPr id="9" name="object 9"/>
            <p:cNvSpPr/>
            <p:nvPr/>
          </p:nvSpPr>
          <p:spPr>
            <a:xfrm>
              <a:off x="5402580" y="3442716"/>
              <a:ext cx="978535" cy="485140"/>
            </a:xfrm>
            <a:custGeom>
              <a:avLst/>
              <a:gdLst/>
              <a:ahLst/>
              <a:cxnLst/>
              <a:rect l="l" t="t" r="r" b="b"/>
              <a:pathLst>
                <a:path w="978535" h="485139">
                  <a:moveTo>
                    <a:pt x="736092" y="0"/>
                  </a:moveTo>
                  <a:lnTo>
                    <a:pt x="736092" y="121158"/>
                  </a:lnTo>
                  <a:lnTo>
                    <a:pt x="0" y="121158"/>
                  </a:lnTo>
                  <a:lnTo>
                    <a:pt x="0" y="363474"/>
                  </a:lnTo>
                  <a:lnTo>
                    <a:pt x="736092" y="363474"/>
                  </a:lnTo>
                  <a:lnTo>
                    <a:pt x="736092" y="484632"/>
                  </a:lnTo>
                  <a:lnTo>
                    <a:pt x="978408" y="242316"/>
                  </a:lnTo>
                  <a:lnTo>
                    <a:pt x="73609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wrap="square" lIns="0" tIns="0" rIns="0" bIns="0" rtlCol="0"/>
            <a:lstStyle/>
            <a:p>
              <a:endParaRPr dirty="0">
                <a:latin typeface="Times New Roman" panose="02020603050405020304" pitchFamily="18" charset="0"/>
              </a:endParaRPr>
            </a:p>
          </p:txBody>
        </p:sp>
        <p:sp>
          <p:nvSpPr>
            <p:cNvPr id="10" name="object 10"/>
            <p:cNvSpPr/>
            <p:nvPr/>
          </p:nvSpPr>
          <p:spPr>
            <a:xfrm>
              <a:off x="5402580" y="3442716"/>
              <a:ext cx="978535" cy="485140"/>
            </a:xfrm>
            <a:custGeom>
              <a:avLst/>
              <a:gdLst/>
              <a:ahLst/>
              <a:cxnLst/>
              <a:rect l="l" t="t" r="r" b="b"/>
              <a:pathLst>
                <a:path w="978535" h="485139">
                  <a:moveTo>
                    <a:pt x="0" y="121158"/>
                  </a:moveTo>
                  <a:lnTo>
                    <a:pt x="736092" y="121158"/>
                  </a:lnTo>
                  <a:lnTo>
                    <a:pt x="736092" y="0"/>
                  </a:lnTo>
                  <a:lnTo>
                    <a:pt x="978408" y="242316"/>
                  </a:lnTo>
                  <a:lnTo>
                    <a:pt x="736092" y="484632"/>
                  </a:lnTo>
                  <a:lnTo>
                    <a:pt x="736092" y="363474"/>
                  </a:lnTo>
                  <a:lnTo>
                    <a:pt x="0" y="363474"/>
                  </a:lnTo>
                  <a:lnTo>
                    <a:pt x="0" y="121158"/>
                  </a:lnTo>
                  <a:close/>
                </a:path>
              </a:pathLst>
            </a:custGeom>
            <a:grpFill/>
            <a:ln w="12192">
              <a:noFill/>
            </a:ln>
          </p:spPr>
          <p:txBody>
            <a:bodyPr wrap="square" lIns="0" tIns="0" rIns="0" bIns="0" rtlCol="0"/>
            <a:lstStyle/>
            <a:p>
              <a:endParaRPr dirty="0"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613893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42" r="1189" b="-1100"/>
          <a:stretch/>
        </p:blipFill>
        <p:spPr>
          <a:xfrm rot="10800000" flipV="1">
            <a:off x="0" y="0"/>
            <a:ext cx="1567543" cy="1548102"/>
          </a:xfrm>
          <a:prstGeom prst="rect">
            <a:avLst/>
          </a:prstGeom>
        </p:spPr>
      </p:pic>
      <p:sp>
        <p:nvSpPr>
          <p:cNvPr id="5" name="object 2"/>
          <p:cNvSpPr txBox="1"/>
          <p:nvPr/>
        </p:nvSpPr>
        <p:spPr>
          <a:xfrm>
            <a:off x="1567543" y="481231"/>
            <a:ext cx="8845859" cy="843821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defPPr rtl="0">
              <a:defRPr lang="ru-RU"/>
            </a:defPPr>
            <a:lvl1pPr marL="12700">
              <a:lnSpc>
                <a:spcPct val="90000"/>
              </a:lnSpc>
              <a:spcBef>
                <a:spcPts val="100"/>
              </a:spcBef>
              <a:buNone/>
              <a:defRPr sz="2800" b="1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ПОЛОЖЕНИЯ О РАБОЧЕЙ ГРУППЕ ПО  РАЗРАБОТКЕ РАБОЧЕЙ ПРОГРАММЫ ВОСПИТАНИЯ И  КАЛЕНДАРНОГО ПЛАНА ВОСПИТАТЕЛЬНОЙ РАБОТЫ</a:t>
            </a:r>
          </a:p>
        </p:txBody>
      </p:sp>
      <p:sp>
        <p:nvSpPr>
          <p:cNvPr id="6" name="Прямоугольник: Скругленные углы 82">
            <a:extLst>
              <a:ext uri="{FF2B5EF4-FFF2-40B4-BE49-F238E27FC236}">
                <a16:creationId xmlns:a16="http://schemas.microsoft.com/office/drawing/2014/main" xmlns="" id="{F7F9128D-E30C-4733-AE4B-3863B632AE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 rot="16200000">
            <a:off x="1461145" y="2379192"/>
            <a:ext cx="397342" cy="403010"/>
          </a:xfrm>
          <a:prstGeom prst="roundRect">
            <a:avLst>
              <a:gd name="adj" fmla="val 50000"/>
            </a:avLst>
          </a:prstGeom>
          <a:gradFill>
            <a:gsLst>
              <a:gs pos="1000">
                <a:srgbClr val="7CEFD8"/>
              </a:gs>
              <a:gs pos="61000">
                <a:srgbClr val="6672E4">
                  <a:alpha val="84000"/>
                </a:srgbClr>
              </a:gs>
              <a:gs pos="98000">
                <a:srgbClr val="882BE5">
                  <a:alpha val="66000"/>
                </a:srgbClr>
              </a:gs>
            </a:gsLst>
            <a:lin ang="7200000" scaled="0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/>
            <a:endParaRPr lang="ru-RU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Прямоугольник: Скругленные углы 82">
            <a:extLst>
              <a:ext uri="{FF2B5EF4-FFF2-40B4-BE49-F238E27FC236}">
                <a16:creationId xmlns:a16="http://schemas.microsoft.com/office/drawing/2014/main" xmlns="" id="{F7F9128D-E30C-4733-AE4B-3863B632AE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 rot="16200000">
            <a:off x="1479587" y="3048108"/>
            <a:ext cx="397342" cy="403010"/>
          </a:xfrm>
          <a:prstGeom prst="roundRect">
            <a:avLst>
              <a:gd name="adj" fmla="val 50000"/>
            </a:avLst>
          </a:prstGeom>
          <a:gradFill>
            <a:gsLst>
              <a:gs pos="1000">
                <a:srgbClr val="7CEFD8"/>
              </a:gs>
              <a:gs pos="61000">
                <a:srgbClr val="6672E4">
                  <a:alpha val="84000"/>
                </a:srgbClr>
              </a:gs>
              <a:gs pos="98000">
                <a:srgbClr val="882BE5">
                  <a:alpha val="66000"/>
                </a:srgbClr>
              </a:gs>
            </a:gsLst>
            <a:lin ang="7200000" scaled="0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/>
            <a:endParaRPr lang="ru-RU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Прямоугольник: Скругленные углы 82">
            <a:extLst>
              <a:ext uri="{FF2B5EF4-FFF2-40B4-BE49-F238E27FC236}">
                <a16:creationId xmlns:a16="http://schemas.microsoft.com/office/drawing/2014/main" xmlns="" id="{F7F9128D-E30C-4733-AE4B-3863B632AE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 rot="16200000">
            <a:off x="1479587" y="3756836"/>
            <a:ext cx="397342" cy="403010"/>
          </a:xfrm>
          <a:prstGeom prst="roundRect">
            <a:avLst>
              <a:gd name="adj" fmla="val 50000"/>
            </a:avLst>
          </a:prstGeom>
          <a:gradFill>
            <a:gsLst>
              <a:gs pos="1000">
                <a:srgbClr val="7CEFD8"/>
              </a:gs>
              <a:gs pos="61000">
                <a:srgbClr val="6672E4">
                  <a:alpha val="84000"/>
                </a:srgbClr>
              </a:gs>
              <a:gs pos="98000">
                <a:srgbClr val="882BE5">
                  <a:alpha val="66000"/>
                </a:srgbClr>
              </a:gs>
            </a:gsLst>
            <a:lin ang="7200000" scaled="0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/>
            <a:endParaRPr lang="ru-RU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Прямоугольник: Скругленные углы 82">
            <a:extLst>
              <a:ext uri="{FF2B5EF4-FFF2-40B4-BE49-F238E27FC236}">
                <a16:creationId xmlns:a16="http://schemas.microsoft.com/office/drawing/2014/main" xmlns="" id="{F7F9128D-E30C-4733-AE4B-3863B632AE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 rot="16200000">
            <a:off x="1505713" y="4499254"/>
            <a:ext cx="397342" cy="403010"/>
          </a:xfrm>
          <a:prstGeom prst="roundRect">
            <a:avLst>
              <a:gd name="adj" fmla="val 50000"/>
            </a:avLst>
          </a:prstGeom>
          <a:gradFill>
            <a:gsLst>
              <a:gs pos="1000">
                <a:srgbClr val="7CEFD8"/>
              </a:gs>
              <a:gs pos="61000">
                <a:srgbClr val="6672E4">
                  <a:alpha val="84000"/>
                </a:srgbClr>
              </a:gs>
              <a:gs pos="98000">
                <a:srgbClr val="882BE5">
                  <a:alpha val="66000"/>
                </a:srgbClr>
              </a:gs>
            </a:gsLst>
            <a:lin ang="7200000" scaled="0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/>
            <a:endParaRPr lang="ru-RU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Прямоугольник: Скругленные углы 82">
            <a:extLst>
              <a:ext uri="{FF2B5EF4-FFF2-40B4-BE49-F238E27FC236}">
                <a16:creationId xmlns:a16="http://schemas.microsoft.com/office/drawing/2014/main" xmlns="" id="{F7F9128D-E30C-4733-AE4B-3863B632AE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 rot="16200000">
            <a:off x="1487271" y="5241672"/>
            <a:ext cx="397342" cy="403010"/>
          </a:xfrm>
          <a:prstGeom prst="roundRect">
            <a:avLst>
              <a:gd name="adj" fmla="val 50000"/>
            </a:avLst>
          </a:prstGeom>
          <a:gradFill>
            <a:gsLst>
              <a:gs pos="1000">
                <a:srgbClr val="7CEFD8"/>
              </a:gs>
              <a:gs pos="61000">
                <a:srgbClr val="6672E4">
                  <a:alpha val="84000"/>
                </a:srgbClr>
              </a:gs>
              <a:gs pos="98000">
                <a:srgbClr val="882BE5">
                  <a:alpha val="66000"/>
                </a:srgbClr>
              </a:gs>
            </a:gsLst>
            <a:lin ang="7200000" scaled="0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/>
            <a:endParaRPr lang="ru-RU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Прямоугольник: Скругленные углы 82">
            <a:extLst>
              <a:ext uri="{FF2B5EF4-FFF2-40B4-BE49-F238E27FC236}">
                <a16:creationId xmlns:a16="http://schemas.microsoft.com/office/drawing/2014/main" xmlns="" id="{F7F9128D-E30C-4733-AE4B-3863B632AE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 rot="16200000">
            <a:off x="1505713" y="5910588"/>
            <a:ext cx="397342" cy="403010"/>
          </a:xfrm>
          <a:prstGeom prst="roundRect">
            <a:avLst>
              <a:gd name="adj" fmla="val 50000"/>
            </a:avLst>
          </a:prstGeom>
          <a:gradFill>
            <a:gsLst>
              <a:gs pos="1000">
                <a:srgbClr val="7CEFD8"/>
              </a:gs>
              <a:gs pos="61000">
                <a:srgbClr val="6672E4">
                  <a:alpha val="84000"/>
                </a:srgbClr>
              </a:gs>
              <a:gs pos="98000">
                <a:srgbClr val="882BE5">
                  <a:alpha val="66000"/>
                </a:srgbClr>
              </a:gs>
            </a:gsLst>
            <a:lin ang="7200000" scaled="0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/>
            <a:endParaRPr lang="ru-RU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567543" y="2140972"/>
            <a:ext cx="10641467" cy="4330673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12065">
              <a:lnSpc>
                <a:spcPct val="150000"/>
              </a:lnSpc>
              <a:spcBef>
                <a:spcPts val="2860"/>
              </a:spcBef>
              <a:tabLst>
                <a:tab pos="241935" algn="l"/>
              </a:tabLst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ОБЩИЕ</a:t>
            </a:r>
            <a:r>
              <a:rPr lang="ru-RU" sz="28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65">
              <a:lnSpc>
                <a:spcPct val="150000"/>
              </a:lnSpc>
              <a:spcBef>
                <a:spcPts val="570"/>
              </a:spcBef>
              <a:tabLst>
                <a:tab pos="241935" algn="l"/>
              </a:tabLst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ЗАДАЧИ</a:t>
            </a:r>
            <a:r>
              <a:rPr lang="ru-RU" sz="28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РАБОЧЕЙ</a:t>
            </a:r>
            <a:r>
              <a:rPr lang="ru-RU" sz="28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65">
              <a:lnSpc>
                <a:spcPct val="150000"/>
              </a:lnSpc>
              <a:spcBef>
                <a:spcPts val="560"/>
              </a:spcBef>
              <a:tabLst>
                <a:tab pos="241935" algn="l"/>
              </a:tabLst>
            </a:pPr>
            <a:r>
              <a:rPr lang="ru-RU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ФУНКЦИИ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РАБОЧЕЙ</a:t>
            </a:r>
            <a:r>
              <a:rPr lang="ru-RU" sz="28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65">
              <a:lnSpc>
                <a:spcPct val="150000"/>
              </a:lnSpc>
              <a:spcBef>
                <a:spcPts val="580"/>
              </a:spcBef>
              <a:tabLst>
                <a:tab pos="241935" algn="l"/>
              </a:tabLst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ПРАВА И</a:t>
            </a:r>
            <a:r>
              <a:rPr lang="ru-RU" sz="28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</a:t>
            </a:r>
            <a:r>
              <a:rPr lang="ru-RU" sz="28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РАБОЧЕЙ</a:t>
            </a:r>
            <a:r>
              <a:rPr lang="ru-RU" sz="28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65">
              <a:lnSpc>
                <a:spcPct val="150000"/>
              </a:lnSpc>
              <a:spcBef>
                <a:spcPts val="565"/>
              </a:spcBef>
              <a:tabLst>
                <a:tab pos="241935" algn="l"/>
              </a:tabLst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ru-RU"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</a:t>
            </a:r>
            <a:r>
              <a:rPr lang="ru-RU"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  <a:r>
              <a:rPr lang="ru-RU" sz="28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РАБОЧЕЙ</a:t>
            </a:r>
            <a:r>
              <a:rPr lang="ru-RU" sz="28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65">
              <a:lnSpc>
                <a:spcPct val="150000"/>
              </a:lnSpc>
              <a:spcBef>
                <a:spcPts val="565"/>
              </a:spcBef>
              <a:tabLst>
                <a:tab pos="241935" algn="l"/>
              </a:tabLst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</a:t>
            </a:r>
            <a:r>
              <a:rPr lang="ru-RU" sz="28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ДЕЛОПРОИЗВОДСТВО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35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90"/>
          <a:stretch/>
        </p:blipFill>
        <p:spPr>
          <a:xfrm>
            <a:off x="-1009363" y="0"/>
            <a:ext cx="12536640" cy="6858000"/>
          </a:xfrm>
          <a:prstGeom prst="rect">
            <a:avLst/>
          </a:prstGeom>
        </p:spPr>
      </p:pic>
      <p:sp>
        <p:nvSpPr>
          <p:cNvPr id="32" name="Прямоугольник: Скругленные углы 82">
            <a:extLst>
              <a:ext uri="{FF2B5EF4-FFF2-40B4-BE49-F238E27FC236}">
                <a16:creationId xmlns:a16="http://schemas.microsoft.com/office/drawing/2014/main" xmlns="" id="{F7F9128D-E30C-4733-AE4B-3863B632AE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-1009363" y="0"/>
            <a:ext cx="9873576" cy="6595353"/>
          </a:xfrm>
          <a:prstGeom prst="roundRect">
            <a:avLst>
              <a:gd name="adj" fmla="val 30679"/>
            </a:avLst>
          </a:prstGeom>
          <a:solidFill>
            <a:srgbClr val="7D4BC9">
              <a:alpha val="51000"/>
            </a:srgbClr>
          </a:solidFill>
          <a:ln w="12700" cap="flat">
            <a:noFill/>
            <a:prstDash val="solid"/>
            <a:miter lim="800000"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Искусство воспитания имеет ту особенность, что почти всем оно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кажется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делом знакомым и понятным, а иным даже делом легким - и тем понятнее и легче кажется оно, чем менее человек с ним знаком,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теоретически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практически. Почти все признают, что воспитание требует терпения; некоторые думают, что для него нужны врожденная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способность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уменье, т. е. навык; но весьма немногие пришли к убеждению, что, кроме терпения, врожденной способности и навыка, необходимы еще и специальные знания, хотя многочисленные педагогические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блуждания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наши и могли бы всех убедить в этом. </a:t>
            </a:r>
          </a:p>
          <a:p>
            <a:pPr algn="r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К.Д.Ушинский</a:t>
            </a:r>
          </a:p>
        </p:txBody>
      </p:sp>
      <p:sp>
        <p:nvSpPr>
          <p:cNvPr id="3" name="Заголовок 2" hidden="1">
            <a:extLst>
              <a:ext uri="{FF2B5EF4-FFF2-40B4-BE49-F238E27FC236}">
                <a16:creationId xmlns:a16="http://schemas.microsoft.com/office/drawing/2014/main" xmlns="" id="{016C325E-5B69-4D07-BBFB-7DB217A69D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ru-RU" dirty="0"/>
              <a:t>Слайд 1 с информацией о кадрах</a:t>
            </a:r>
            <a:endParaRPr lang="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10033276" y="423159"/>
            <a:ext cx="1792158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5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05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5453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67543" y="129799"/>
            <a:ext cx="9587230" cy="1176219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СТРУКТУРА РАБОЧЕЙ ПРОГРАММЫ ВОСПИТАНИЯ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7490" y="2446606"/>
            <a:ext cx="10237284" cy="26548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>
              <a:lnSpc>
                <a:spcPts val="3650"/>
              </a:lnSpc>
              <a:spcBef>
                <a:spcPts val="105"/>
              </a:spcBef>
              <a:tabLst>
                <a:tab pos="241935" algn="l"/>
              </a:tabLst>
            </a:pPr>
            <a:r>
              <a:rPr lang="ru-RU" sz="24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ПОЯСНИТЕЛЬНАЯ ЗАПИСКА</a:t>
            </a:r>
          </a:p>
          <a:p>
            <a:pPr marL="12065">
              <a:lnSpc>
                <a:spcPts val="3650"/>
              </a:lnSpc>
              <a:spcBef>
                <a:spcPts val="105"/>
              </a:spcBef>
              <a:tabLst>
                <a:tab pos="241935" algn="l"/>
              </a:tabLst>
            </a:pPr>
            <a:r>
              <a:rPr lang="ru-RU" sz="24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12065">
              <a:lnSpc>
                <a:spcPts val="3650"/>
              </a:lnSpc>
              <a:spcBef>
                <a:spcPts val="105"/>
              </a:spcBef>
              <a:tabLst>
                <a:tab pos="241935" algn="l"/>
              </a:tabLst>
            </a:pPr>
            <a:r>
              <a:rPr lang="ru-RU"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e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ОРИЕНТИРЫ И ПЛАНИРУЕМЫЕ РЕЗУЛЬТАТЫ    ПРИМЕРНОЙ ПРОГРАММЫ</a:t>
            </a:r>
          </a:p>
          <a:p>
            <a:r>
              <a:rPr lang="ru-RU"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e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</a:t>
            </a:r>
          </a:p>
          <a:p>
            <a:pPr marL="12065">
              <a:lnSpc>
                <a:spcPts val="3650"/>
              </a:lnSpc>
              <a:spcBef>
                <a:spcPts val="105"/>
              </a:spcBef>
              <a:tabLst>
                <a:tab pos="241935" algn="l"/>
              </a:tabLst>
            </a:pPr>
            <a:r>
              <a:rPr lang="ru-RU"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en"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III. </a:t>
            </a:r>
            <a:r>
              <a:rPr lang="ru-RU"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42" r="1189" b="-1100"/>
          <a:stretch/>
        </p:blipFill>
        <p:spPr>
          <a:xfrm rot="10800000" flipV="1">
            <a:off x="0" y="0"/>
            <a:ext cx="1567543" cy="1548102"/>
          </a:xfrm>
          <a:prstGeom prst="rect">
            <a:avLst/>
          </a:prstGeom>
        </p:spPr>
      </p:pic>
      <p:sp>
        <p:nvSpPr>
          <p:cNvPr id="6" name="Прямоугольник: Скругленные углы 82">
            <a:extLst>
              <a:ext uri="{FF2B5EF4-FFF2-40B4-BE49-F238E27FC236}">
                <a16:creationId xmlns:a16="http://schemas.microsoft.com/office/drawing/2014/main" xmlns="" id="{F7F9128D-E30C-4733-AE4B-3863B632AE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 rot="16200000">
            <a:off x="1167367" y="2527283"/>
            <a:ext cx="397342" cy="403010"/>
          </a:xfrm>
          <a:prstGeom prst="roundRect">
            <a:avLst>
              <a:gd name="adj" fmla="val 50000"/>
            </a:avLst>
          </a:prstGeom>
          <a:gradFill>
            <a:gsLst>
              <a:gs pos="1000">
                <a:srgbClr val="7CEFD8"/>
              </a:gs>
              <a:gs pos="61000">
                <a:srgbClr val="6672E4">
                  <a:alpha val="84000"/>
                </a:srgbClr>
              </a:gs>
              <a:gs pos="98000">
                <a:srgbClr val="882BE5">
                  <a:alpha val="66000"/>
                </a:srgbClr>
              </a:gs>
            </a:gsLst>
            <a:lin ang="7200000" scaled="0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/>
            <a:endParaRPr lang="ru-RU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Прямоугольник: Скругленные углы 82">
            <a:extLst>
              <a:ext uri="{FF2B5EF4-FFF2-40B4-BE49-F238E27FC236}">
                <a16:creationId xmlns:a16="http://schemas.microsoft.com/office/drawing/2014/main" xmlns="" id="{F7F9128D-E30C-4733-AE4B-3863B632AE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 rot="16200000">
            <a:off x="414551" y="4303982"/>
            <a:ext cx="397342" cy="403010"/>
          </a:xfrm>
          <a:prstGeom prst="roundRect">
            <a:avLst>
              <a:gd name="adj" fmla="val 50000"/>
            </a:avLst>
          </a:prstGeom>
          <a:gradFill>
            <a:gsLst>
              <a:gs pos="1000">
                <a:srgbClr val="7CEFD8"/>
              </a:gs>
              <a:gs pos="61000">
                <a:srgbClr val="6672E4">
                  <a:alpha val="84000"/>
                </a:srgbClr>
              </a:gs>
              <a:gs pos="98000">
                <a:srgbClr val="882BE5">
                  <a:alpha val="66000"/>
                </a:srgbClr>
              </a:gs>
            </a:gsLst>
            <a:lin ang="7200000" scaled="0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/>
            <a:endParaRPr lang="ru-RU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Прямоугольник: Скругленные углы 82">
            <a:extLst>
              <a:ext uri="{FF2B5EF4-FFF2-40B4-BE49-F238E27FC236}">
                <a16:creationId xmlns:a16="http://schemas.microsoft.com/office/drawing/2014/main" xmlns="" id="{F7F9128D-E30C-4733-AE4B-3863B632AE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 rot="16200000">
            <a:off x="383595" y="4701324"/>
            <a:ext cx="397342" cy="403010"/>
          </a:xfrm>
          <a:prstGeom prst="roundRect">
            <a:avLst>
              <a:gd name="adj" fmla="val 50000"/>
            </a:avLst>
          </a:prstGeom>
          <a:gradFill>
            <a:gsLst>
              <a:gs pos="1000">
                <a:srgbClr val="7CEFD8"/>
              </a:gs>
              <a:gs pos="61000">
                <a:srgbClr val="6672E4">
                  <a:alpha val="84000"/>
                </a:srgbClr>
              </a:gs>
              <a:gs pos="98000">
                <a:srgbClr val="882BE5">
                  <a:alpha val="66000"/>
                </a:srgbClr>
              </a:gs>
            </a:gsLst>
            <a:lin ang="7200000" scaled="0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/>
            <a:endParaRPr lang="ru-RU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Прямоугольник: Скругленные углы 82">
            <a:extLst>
              <a:ext uri="{FF2B5EF4-FFF2-40B4-BE49-F238E27FC236}">
                <a16:creationId xmlns:a16="http://schemas.microsoft.com/office/drawing/2014/main" xmlns="" id="{2E75E16A-8BBB-D14A-B86E-926D80D68A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 rot="16200000">
            <a:off x="448091" y="3509298"/>
            <a:ext cx="397342" cy="403010"/>
          </a:xfrm>
          <a:prstGeom prst="roundRect">
            <a:avLst>
              <a:gd name="adj" fmla="val 50000"/>
            </a:avLst>
          </a:prstGeom>
          <a:gradFill>
            <a:gsLst>
              <a:gs pos="1000">
                <a:srgbClr val="7CEFD8"/>
              </a:gs>
              <a:gs pos="61000">
                <a:srgbClr val="6672E4">
                  <a:alpha val="84000"/>
                </a:srgbClr>
              </a:gs>
              <a:gs pos="98000">
                <a:srgbClr val="882BE5">
                  <a:alpha val="66000"/>
                </a:srgbClr>
              </a:gs>
            </a:gsLst>
            <a:lin ang="7200000" scaled="0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/>
            <a:endParaRPr lang="ru-RU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8150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941" y="479490"/>
            <a:ext cx="10878766" cy="880819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 algn="ctr">
              <a:lnSpc>
                <a:spcPct val="150000"/>
              </a:lnSpc>
              <a:spcBef>
                <a:spcPts val="100"/>
              </a:spcBef>
            </a:pPr>
            <a:r>
              <a:rPr lang="ru-RU" sz="2000" b="1" dirty="0">
                <a:solidFill>
                  <a:srgbClr val="872DE5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РАЗДЕЛ </a:t>
            </a:r>
            <a:r>
              <a:rPr lang="en" sz="2000" b="1" dirty="0">
                <a:solidFill>
                  <a:srgbClr val="872DE5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</a:t>
            </a:r>
            <a:r>
              <a:rPr lang="ru-RU" sz="2000" b="1" dirty="0">
                <a:solidFill>
                  <a:srgbClr val="872DE5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ЦЕЛЕВЫЕ ОРИЕНТИРЫ И ПЛАНИРУЕМЫЕ </a:t>
            </a:r>
            <a:b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РЕЗУЛЬТАТЫ ПРИМЕРНОЙ ПРОГРАММЫ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25405" y="2330982"/>
            <a:ext cx="10079780" cy="332782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065" marR="1278890">
              <a:spcBef>
                <a:spcPts val="434"/>
              </a:spcBef>
              <a:tabLst>
                <a:tab pos="241935" algn="l"/>
              </a:tabLst>
            </a:pPr>
            <a:endParaRPr lang="ru-RU" dirty="0">
              <a:highlight>
                <a:srgbClr val="00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42" r="1189" b="-1100"/>
          <a:stretch/>
        </p:blipFill>
        <p:spPr>
          <a:xfrm rot="10800000" flipV="1">
            <a:off x="0" y="0"/>
            <a:ext cx="1567543" cy="1548102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EAE2CEC8-D61F-7449-818B-CF65A97399C8}"/>
              </a:ext>
            </a:extLst>
          </p:cNvPr>
          <p:cNvSpPr txBox="1"/>
          <p:nvPr/>
        </p:nvSpPr>
        <p:spPr>
          <a:xfrm>
            <a:off x="787940" y="2558374"/>
            <a:ext cx="10217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CD40C656-6B43-7942-96E8-42412AA056A2}"/>
              </a:ext>
            </a:extLst>
          </p:cNvPr>
          <p:cNvSpPr txBox="1"/>
          <p:nvPr/>
        </p:nvSpPr>
        <p:spPr>
          <a:xfrm>
            <a:off x="190378" y="1819072"/>
            <a:ext cx="1181124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•1.1. Цель программы воспитания</a:t>
            </a:r>
          </a:p>
          <a:p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•1.2. Методологические основы и принципы построения программы воспитан</a:t>
            </a:r>
          </a:p>
          <a:p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•1.2.1. Уклад образовательной организации</a:t>
            </a:r>
          </a:p>
          <a:p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1.2.2. Воспитывающая среда ДОО</a:t>
            </a:r>
          </a:p>
          <a:p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1.2.3. Общности (сообщества) ДОО</a:t>
            </a:r>
          </a:p>
          <a:p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1.2.4. Социокультурный контекст</a:t>
            </a:r>
          </a:p>
          <a:p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1.2.5. Деятельности и культурные практики в ДОО</a:t>
            </a:r>
          </a:p>
          <a:p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•1.3. Требования к планируемым результатам освоения Примерной программы •1.3.1. Целевые ориентиры воспитательной работы для детей младенческого и раннего возраста (до 3 лет) </a:t>
            </a:r>
          </a:p>
          <a:p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•1.3.2. Целевые ориентиры воспитательной работы</a:t>
            </a:r>
          </a:p>
          <a:p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 детей дошкольного возраста (до 8 лет)</a:t>
            </a:r>
          </a:p>
          <a:p>
            <a:endParaRPr lang="ru-RU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19" name="Прямоугольник: Скругленные углы 82">
            <a:extLst>
              <a:ext uri="{FF2B5EF4-FFF2-40B4-BE49-F238E27FC236}">
                <a16:creationId xmlns:a16="http://schemas.microsoft.com/office/drawing/2014/main" xmlns="" id="{6A2BBA34-3A75-024E-B85B-27A20B2BB2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 rot="16200000">
            <a:off x="193211" y="1545269"/>
            <a:ext cx="397342" cy="403010"/>
          </a:xfrm>
          <a:prstGeom prst="roundRect">
            <a:avLst>
              <a:gd name="adj" fmla="val 50000"/>
            </a:avLst>
          </a:prstGeom>
          <a:gradFill>
            <a:gsLst>
              <a:gs pos="1000">
                <a:srgbClr val="7CEFD8"/>
              </a:gs>
              <a:gs pos="61000">
                <a:srgbClr val="6672E4">
                  <a:alpha val="84000"/>
                </a:srgbClr>
              </a:gs>
              <a:gs pos="98000">
                <a:srgbClr val="882BE5">
                  <a:alpha val="66000"/>
                </a:srgbClr>
              </a:gs>
            </a:gsLst>
            <a:lin ang="7200000" scaled="0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/>
            <a:endParaRPr lang="ru-RU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1895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B0BCC1F-E962-CF41-B848-312C73E01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ОРИЕНТИРЫ ВОСПИТАТЕЛЬНОЙ РАБОТЫ ДЛЯ ДЕТЕЙ МЛАДЕНЧЕСКОГО И РАННЕГО ВОЗРАСТА (ДО 3 ЛЕТ)</a:t>
            </a:r>
            <a:b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ПОРТРЕТ РЕБЕНКА МЛАДЕНЧЕСКОГО И РАННЕГО ВОЗРАСТА (К 3-М ГОДАМ)</a:t>
            </a:r>
            <a:b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3DD6CE4C-08A0-BA4D-9B28-B1B5358F80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008217"/>
              </p:ext>
            </p:extLst>
          </p:nvPr>
        </p:nvGraphicFramePr>
        <p:xfrm>
          <a:off x="838200" y="1342418"/>
          <a:ext cx="11000362" cy="48381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45343">
                  <a:extLst>
                    <a:ext uri="{9D8B030D-6E8A-4147-A177-3AD203B41FA5}">
                      <a16:colId xmlns:a16="http://schemas.microsoft.com/office/drawing/2014/main" xmlns="" val="2085261384"/>
                    </a:ext>
                  </a:extLst>
                </a:gridCol>
                <a:gridCol w="1647371">
                  <a:extLst>
                    <a:ext uri="{9D8B030D-6E8A-4147-A177-3AD203B41FA5}">
                      <a16:colId xmlns:a16="http://schemas.microsoft.com/office/drawing/2014/main" xmlns="" val="4154772623"/>
                    </a:ext>
                  </a:extLst>
                </a:gridCol>
                <a:gridCol w="7607648">
                  <a:extLst>
                    <a:ext uri="{9D8B030D-6E8A-4147-A177-3AD203B41FA5}">
                      <a16:colId xmlns:a16="http://schemas.microsoft.com/office/drawing/2014/main" xmlns="" val="2813835082"/>
                    </a:ext>
                  </a:extLst>
                </a:gridCol>
              </a:tblGrid>
              <a:tr h="2601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 воспитания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9" marR="412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Ценности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9" marR="412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9" marR="41279" marT="0" marB="0" anchor="ctr"/>
                </a:tc>
                <a:extLst>
                  <a:ext uri="{0D108BD9-81ED-4DB2-BD59-A6C34878D82A}">
                    <a16:rowId xmlns:a16="http://schemas.microsoft.com/office/drawing/2014/main" xmlns="" val="2959865613"/>
                  </a:ext>
                </a:extLst>
              </a:tr>
              <a:tr h="2601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Патриотическое</a:t>
                      </a:r>
                      <a:endParaRPr lang="ru-RU" sz="1200" b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9" marR="412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Родина, природа</a:t>
                      </a:r>
                      <a:endParaRPr lang="ru-RU" sz="1200" b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9" marR="412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b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Проявляющий привязанность, любовь к семье, близким, окружающему миру</a:t>
                      </a:r>
                      <a:endParaRPr lang="ru-RU" sz="1200" b="1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9" marR="41279" marT="0" marB="0"/>
                </a:tc>
                <a:extLst>
                  <a:ext uri="{0D108BD9-81ED-4DB2-BD59-A6C34878D82A}">
                    <a16:rowId xmlns:a16="http://schemas.microsoft.com/office/drawing/2014/main" xmlns="" val="3072856625"/>
                  </a:ext>
                </a:extLst>
              </a:tr>
              <a:tr h="16933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Социальное</a:t>
                      </a:r>
                      <a:endParaRPr lang="ru-RU" sz="1200" b="1" dirty="0">
                        <a:solidFill>
                          <a:schemeClr val="tx2"/>
                        </a:solidFill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9" marR="412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Человек, семья, дружба, сотрудничество</a:t>
                      </a:r>
                      <a:endParaRPr lang="ru-RU" sz="1200" b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9" marR="412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Способный понять и принять, что такое «хорошо» и «плохо».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Проявляющий интерес к другим детям и способный бесконфликтно играть рядом с ними.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Проявляющий позицию «Я сам!».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Доброжелательный, проявляющий сочувствие, доброту.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Испытывающий чувство удовольствия в</a:t>
                      </a:r>
                      <a:r>
                        <a:rPr lang="en-US" sz="1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случае одобрения и чувство огорчения в</a:t>
                      </a:r>
                      <a:r>
                        <a:rPr lang="en-US" sz="1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случае неодобрения со стороны взрослых.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Способный к самостоятельным (свободным) активным действиям в общении. Способный общаться с другими людьми с помощью вербальных и невербальных средств общения.</a:t>
                      </a:r>
                      <a:endParaRPr lang="ru-RU" sz="1200" b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9" marR="41279" marT="0" marB="0"/>
                </a:tc>
                <a:extLst>
                  <a:ext uri="{0D108BD9-81ED-4DB2-BD59-A6C34878D82A}">
                    <a16:rowId xmlns:a16="http://schemas.microsoft.com/office/drawing/2014/main" xmlns="" val="3840339292"/>
                  </a:ext>
                </a:extLst>
              </a:tr>
              <a:tr h="2612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Познавательное</a:t>
                      </a:r>
                      <a:endParaRPr lang="ru-RU" sz="1200" b="1" dirty="0">
                        <a:solidFill>
                          <a:schemeClr val="tx2"/>
                        </a:solidFill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9" marR="412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Знание</a:t>
                      </a:r>
                      <a:endParaRPr lang="ru-RU" sz="1200" b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9" marR="412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Проявляющий интерес к окружающему миру и активность в поведении и деятельности.</a:t>
                      </a:r>
                      <a:endParaRPr lang="ru-RU" sz="1200" b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9" marR="41279" marT="0" marB="0"/>
                </a:tc>
                <a:extLst>
                  <a:ext uri="{0D108BD9-81ED-4DB2-BD59-A6C34878D82A}">
                    <a16:rowId xmlns:a16="http://schemas.microsoft.com/office/drawing/2014/main" xmlns="" val="3326462249"/>
                  </a:ext>
                </a:extLst>
              </a:tr>
              <a:tr h="8708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b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Физическое и</a:t>
                      </a:r>
                      <a:r>
                        <a:rPr lang="en-US" sz="1200" b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b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оздоровительное</a:t>
                      </a:r>
                      <a:endParaRPr lang="ru-RU" sz="1200" b="1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9" marR="412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b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Здоровье </a:t>
                      </a:r>
                      <a:endParaRPr lang="ru-RU" sz="1200" b="1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9" marR="412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Выполняющий действия по самообслуживанию: моет руки, самостоятельно ест, ложится спать и т.</a:t>
                      </a:r>
                      <a:r>
                        <a:rPr lang="en-US" sz="1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д.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Стремящийся быть опрятным.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Проявляющий интерес к физической активности.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Соблюдающий элементарные правила безопасности в быту, в ОО, на природе.</a:t>
                      </a:r>
                      <a:endParaRPr lang="ru-RU" sz="1200" b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9" marR="41279" marT="0" marB="0"/>
                </a:tc>
                <a:extLst>
                  <a:ext uri="{0D108BD9-81ED-4DB2-BD59-A6C34878D82A}">
                    <a16:rowId xmlns:a16="http://schemas.microsoft.com/office/drawing/2014/main" xmlns="" val="3193905957"/>
                  </a:ext>
                </a:extLst>
              </a:tr>
              <a:tr h="6966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b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Трудовое</a:t>
                      </a:r>
                      <a:endParaRPr lang="ru-RU" sz="1200" b="1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9" marR="412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b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Труд </a:t>
                      </a:r>
                      <a:endParaRPr lang="ru-RU" sz="1200" b="1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9" marR="412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Поддерживающий элементарный порядок в</a:t>
                      </a:r>
                      <a:r>
                        <a:rPr lang="en-US" sz="1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окружающей обстановке.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Стремящийся помогать взрослому в</a:t>
                      </a:r>
                      <a:r>
                        <a:rPr lang="en-US" sz="1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доступных действиях.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Стремящийся к самостоятельности в</a:t>
                      </a:r>
                      <a:r>
                        <a:rPr lang="en-US" sz="1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самообслуживании, в быту, в игре, в</a:t>
                      </a:r>
                      <a:r>
                        <a:rPr lang="en-US" sz="1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продуктивных видах деятельности.</a:t>
                      </a:r>
                      <a:endParaRPr lang="ru-RU" sz="1200" b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9" marR="41279" marT="0" marB="0"/>
                </a:tc>
                <a:extLst>
                  <a:ext uri="{0D108BD9-81ED-4DB2-BD59-A6C34878D82A}">
                    <a16:rowId xmlns:a16="http://schemas.microsoft.com/office/drawing/2014/main" xmlns="" val="36181339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Этико-эстетическое</a:t>
                      </a:r>
                      <a:endParaRPr lang="ru-RU" sz="1200" b="1" dirty="0">
                        <a:solidFill>
                          <a:schemeClr val="tx2"/>
                        </a:solidFill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9" marR="412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b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 и красота</a:t>
                      </a:r>
                      <a:endParaRPr lang="ru-RU" sz="1200" b="1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9" marR="412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Эмоционально отзывчивый к красоте.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Проявляющий интерес и желание заниматься продуктивными видами деятельности.</a:t>
                      </a:r>
                      <a:endParaRPr lang="ru-RU" sz="1200" b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9" marR="41279" marT="0" marB="0"/>
                </a:tc>
                <a:extLst>
                  <a:ext uri="{0D108BD9-81ED-4DB2-BD59-A6C34878D82A}">
                    <a16:rowId xmlns:a16="http://schemas.microsoft.com/office/drawing/2014/main" xmlns="" val="2286836033"/>
                  </a:ext>
                </a:extLst>
              </a:tr>
            </a:tbl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54BA7274-7D3A-4540-A6E6-AAE93913E2B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42" r="1189" b="-1100"/>
          <a:stretch/>
        </p:blipFill>
        <p:spPr>
          <a:xfrm rot="10800000" flipV="1">
            <a:off x="-192547" y="0"/>
            <a:ext cx="1342209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9009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B0BCC1F-E962-CF41-B848-312C73E01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ориентиры воспитательной работы для детей дошкольного возраста (до 8 лет)</a:t>
            </a:r>
            <a:b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Портрет ребенка дошкольного возраста (к 8-ми годам)</a:t>
            </a:r>
            <a:b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3DD6CE4C-08A0-BA4D-9B28-B1B5358F80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3312222"/>
              </p:ext>
            </p:extLst>
          </p:nvPr>
        </p:nvGraphicFramePr>
        <p:xfrm>
          <a:off x="838200" y="1342418"/>
          <a:ext cx="11000362" cy="49054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45343">
                  <a:extLst>
                    <a:ext uri="{9D8B030D-6E8A-4147-A177-3AD203B41FA5}">
                      <a16:colId xmlns:a16="http://schemas.microsoft.com/office/drawing/2014/main" xmlns="" val="2085261384"/>
                    </a:ext>
                  </a:extLst>
                </a:gridCol>
                <a:gridCol w="1229700">
                  <a:extLst>
                    <a:ext uri="{9D8B030D-6E8A-4147-A177-3AD203B41FA5}">
                      <a16:colId xmlns:a16="http://schemas.microsoft.com/office/drawing/2014/main" xmlns="" val="4154772623"/>
                    </a:ext>
                  </a:extLst>
                </a:gridCol>
                <a:gridCol w="8025319">
                  <a:extLst>
                    <a:ext uri="{9D8B030D-6E8A-4147-A177-3AD203B41FA5}">
                      <a16:colId xmlns:a16="http://schemas.microsoft.com/office/drawing/2014/main" xmlns="" val="2813835082"/>
                    </a:ext>
                  </a:extLst>
                </a:gridCol>
              </a:tblGrid>
              <a:tr h="2601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 воспитания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9" marR="412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Ценности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9" marR="412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9" marR="41279" marT="0" marB="0" anchor="ctr"/>
                </a:tc>
                <a:extLst>
                  <a:ext uri="{0D108BD9-81ED-4DB2-BD59-A6C34878D82A}">
                    <a16:rowId xmlns:a16="http://schemas.microsoft.com/office/drawing/2014/main" xmlns="" val="2959865613"/>
                  </a:ext>
                </a:extLst>
              </a:tr>
              <a:tr h="2996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Патриотическое</a:t>
                      </a:r>
                      <a:endParaRPr lang="ru-RU" sz="1200" b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9" marR="412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Родина, природа</a:t>
                      </a:r>
                      <a:endParaRPr lang="ru-RU" sz="1200" b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9" marR="412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Любящий свою малую родину и имеющий представление о своей стране, испытывающий чувство привязанности к родному дому, семье, близким людям. </a:t>
                      </a:r>
                      <a:endParaRPr lang="ru-RU" sz="1200" b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9" marR="41279" marT="0" marB="0"/>
                </a:tc>
                <a:extLst>
                  <a:ext uri="{0D108BD9-81ED-4DB2-BD59-A6C34878D82A}">
                    <a16:rowId xmlns:a16="http://schemas.microsoft.com/office/drawing/2014/main" xmlns="" val="3072856625"/>
                  </a:ext>
                </a:extLst>
              </a:tr>
              <a:tr h="15174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Социальное</a:t>
                      </a:r>
                      <a:endParaRPr lang="ru-RU" sz="1200" b="1" dirty="0">
                        <a:solidFill>
                          <a:schemeClr val="tx2"/>
                        </a:solidFill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9" marR="412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Человек, семья, дружба, сотрудничество</a:t>
                      </a:r>
                      <a:endParaRPr lang="ru-RU" sz="1200" b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9" marR="412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Различающий основные проявления добра и зла, принимающий и уважающий ценности семьи и общества, правдивый, искренний, способный к сочувствию и заботе, к нравственному поступку, проявляющий задатки чувства долга: ответственность за свои действия и поведение; принимающий и уважающий различия между людьми.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Освоивший основы речевой культуры.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Дружелюбный и доброжелательный, умеющий слушать и слышать собеседника, способный взаимодействовать со взрослыми и сверстниками на основе общих интересов и дел. </a:t>
                      </a:r>
                      <a:endParaRPr lang="ru-RU" sz="1200" b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9" marR="41279" marT="0" marB="0"/>
                </a:tc>
                <a:extLst>
                  <a:ext uri="{0D108BD9-81ED-4DB2-BD59-A6C34878D82A}">
                    <a16:rowId xmlns:a16="http://schemas.microsoft.com/office/drawing/2014/main" xmlns="" val="3840339292"/>
                  </a:ext>
                </a:extLst>
              </a:tr>
              <a:tr h="2612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Познавательное</a:t>
                      </a:r>
                      <a:endParaRPr lang="ru-RU" sz="1200" b="1" dirty="0">
                        <a:solidFill>
                          <a:schemeClr val="tx2"/>
                        </a:solidFill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9" marR="412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Знание</a:t>
                      </a:r>
                      <a:endParaRPr lang="ru-RU" sz="1200" b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9" marR="412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Любознательный, наблюдательный, испытывающий потребность в самовыражении, в том числе творческом, проявляющий активность, самостоятельность, инициативу в познавательной, игровой, коммуникативной и продуктивных видах деятельности и в самообслуживании, обладающий первичной картиной мира на основе традиционных ценностей российского общества. </a:t>
                      </a:r>
                      <a:endParaRPr lang="ru-RU" sz="1200" b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9" marR="41279" marT="0" marB="0"/>
                </a:tc>
                <a:extLst>
                  <a:ext uri="{0D108BD9-81ED-4DB2-BD59-A6C34878D82A}">
                    <a16:rowId xmlns:a16="http://schemas.microsoft.com/office/drawing/2014/main" xmlns="" val="3326462249"/>
                  </a:ext>
                </a:extLst>
              </a:tr>
              <a:tr h="5083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b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Физическое и</a:t>
                      </a:r>
                      <a:r>
                        <a:rPr lang="en-US" sz="1200" b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b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оздоровительное</a:t>
                      </a:r>
                      <a:endParaRPr lang="ru-RU" sz="1200" b="1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9" marR="412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b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Здоровье </a:t>
                      </a:r>
                      <a:endParaRPr lang="ru-RU" sz="1200" b="1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9" marR="412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Владеющий основными навыками личной и общественной гигиены, стремящийся соблюдать правила безопасного поведения в быту, социуме (в том числе в цифровой среде), природе. </a:t>
                      </a:r>
                      <a:endParaRPr lang="ru-RU" sz="1200" b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9" marR="41279" marT="0" marB="0"/>
                </a:tc>
                <a:extLst>
                  <a:ext uri="{0D108BD9-81ED-4DB2-BD59-A6C34878D82A}">
                    <a16:rowId xmlns:a16="http://schemas.microsoft.com/office/drawing/2014/main" xmlns="" val="3193905957"/>
                  </a:ext>
                </a:extLst>
              </a:tr>
              <a:tr h="4961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b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Трудовое</a:t>
                      </a:r>
                      <a:endParaRPr lang="ru-RU" sz="1200" b="1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9" marR="412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b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Труд </a:t>
                      </a:r>
                      <a:endParaRPr lang="ru-RU" sz="1200" b="1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9" marR="412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Понимающий ценность труда в семье и в обществе на основе уважения к людям труда, результатам их деятельности, проявляющий трудолюбие при выполнении поручений и в самостоятельной деятельности. </a:t>
                      </a:r>
                      <a:endParaRPr lang="ru-RU" sz="1200" b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9" marR="41279" marT="0" marB="0"/>
                </a:tc>
                <a:extLst>
                  <a:ext uri="{0D108BD9-81ED-4DB2-BD59-A6C34878D82A}">
                    <a16:rowId xmlns:a16="http://schemas.microsoft.com/office/drawing/2014/main" xmlns="" val="36181339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Этико-эстетическое</a:t>
                      </a:r>
                      <a:endParaRPr lang="ru-RU" sz="1200" b="1" dirty="0">
                        <a:solidFill>
                          <a:schemeClr val="tx2"/>
                        </a:solidFill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9" marR="412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b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 и красота</a:t>
                      </a:r>
                      <a:endParaRPr lang="ru-RU" sz="1200" b="1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9" marR="412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Способный воспринимать и чувствовать прекрасное в быту, природе, поступках, искусстве, стремящийся к отображению прекрасного в продуктивных видах деятельности, обладающий зачатками художественно-эстетического вкуса. </a:t>
                      </a:r>
                      <a:endParaRPr lang="ru-RU" sz="1200" b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9" marR="41279" marT="0" marB="0"/>
                </a:tc>
                <a:extLst>
                  <a:ext uri="{0D108BD9-81ED-4DB2-BD59-A6C34878D82A}">
                    <a16:rowId xmlns:a16="http://schemas.microsoft.com/office/drawing/2014/main" xmlns="" val="2286836033"/>
                  </a:ext>
                </a:extLst>
              </a:tr>
            </a:tbl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54BA7274-7D3A-4540-A6E6-AAE93913E2B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42" r="1189" b="-1100"/>
          <a:stretch/>
        </p:blipFill>
        <p:spPr>
          <a:xfrm rot="10800000" flipV="1">
            <a:off x="79827" y="16855"/>
            <a:ext cx="931849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5342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09142" y="246823"/>
            <a:ext cx="9613854" cy="1054456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 algn="ctr">
              <a:lnSpc>
                <a:spcPct val="150000"/>
              </a:lnSpc>
              <a:spcBef>
                <a:spcPts val="100"/>
              </a:spcBef>
            </a:pPr>
            <a:r>
              <a:rPr lang="ru-RU" sz="2400" b="1" dirty="0">
                <a:solidFill>
                  <a:srgbClr val="872DE5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rgbClr val="872DE5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872DE5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РАЗДЕЛ </a:t>
            </a:r>
            <a:r>
              <a:rPr lang="en" sz="2400" b="1" dirty="0">
                <a:solidFill>
                  <a:srgbClr val="872DE5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II.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СОДЕРЖАТЕЛЬНЫЙ 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44091" y="1744682"/>
            <a:ext cx="10925513" cy="4159471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241300" marR="149860" indent="-229235">
              <a:spcBef>
                <a:spcPts val="434"/>
              </a:spcBef>
              <a:buFont typeface="Microsoft Sans Serif"/>
              <a:buChar char="•"/>
              <a:tabLst>
                <a:tab pos="241935" algn="l"/>
              </a:tabLst>
            </a:pPr>
            <a:r>
              <a:rPr lang="ru-RU" sz="2400" b="1" spc="-5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2.1. Содержание воспитательной работы по направлениям воспитания</a:t>
            </a:r>
          </a:p>
          <a:p>
            <a:pPr marL="241300" marR="149860" indent="-229235">
              <a:spcBef>
                <a:spcPts val="434"/>
              </a:spcBef>
              <a:buFont typeface="Microsoft Sans Serif"/>
              <a:buChar char="•"/>
              <a:tabLst>
                <a:tab pos="241935" algn="l"/>
              </a:tabLst>
            </a:pPr>
            <a:r>
              <a:rPr lang="ru-RU" sz="2400" b="1" spc="-5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2.1.1. Патриотическое направление воспитания</a:t>
            </a:r>
          </a:p>
          <a:p>
            <a:pPr marL="241300" marR="149860" indent="-229235">
              <a:spcBef>
                <a:spcPts val="434"/>
              </a:spcBef>
              <a:buFont typeface="Microsoft Sans Serif"/>
              <a:buChar char="•"/>
              <a:tabLst>
                <a:tab pos="241935" algn="l"/>
              </a:tabLst>
            </a:pPr>
            <a:r>
              <a:rPr lang="ru-RU" sz="2400" b="1" spc="-5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2.1.2. Социальное направление воспитания</a:t>
            </a:r>
          </a:p>
          <a:p>
            <a:pPr marL="241300" marR="149860" indent="-229235">
              <a:spcBef>
                <a:spcPts val="434"/>
              </a:spcBef>
              <a:buFont typeface="Microsoft Sans Serif"/>
              <a:buChar char="•"/>
              <a:tabLst>
                <a:tab pos="241935" algn="l"/>
              </a:tabLst>
            </a:pPr>
            <a:r>
              <a:rPr lang="ru-RU" sz="2400" b="1" spc="-5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2.1.3. Познавательное направление воспитания</a:t>
            </a:r>
          </a:p>
          <a:p>
            <a:pPr marL="241300" marR="149860" indent="-229235">
              <a:spcBef>
                <a:spcPts val="434"/>
              </a:spcBef>
              <a:buFont typeface="Microsoft Sans Serif"/>
              <a:buChar char="•"/>
              <a:tabLst>
                <a:tab pos="241935" algn="l"/>
              </a:tabLst>
            </a:pPr>
            <a:r>
              <a:rPr lang="ru-RU" sz="2400" b="1" spc="-5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2.1.4. Физическое и оздоровительное направление воспитания</a:t>
            </a:r>
          </a:p>
          <a:p>
            <a:pPr marL="241300" marR="149860" indent="-229235">
              <a:spcBef>
                <a:spcPts val="434"/>
              </a:spcBef>
              <a:buFont typeface="Microsoft Sans Serif"/>
              <a:buChar char="•"/>
              <a:tabLst>
                <a:tab pos="241935" algn="l"/>
              </a:tabLst>
            </a:pPr>
            <a:r>
              <a:rPr lang="ru-RU" sz="2400" b="1" spc="-5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2.1.5. Трудовое направление воспитания</a:t>
            </a:r>
          </a:p>
          <a:p>
            <a:pPr marL="241300" marR="149860" indent="-229235">
              <a:spcBef>
                <a:spcPts val="434"/>
              </a:spcBef>
              <a:buFont typeface="Microsoft Sans Serif"/>
              <a:buChar char="•"/>
              <a:tabLst>
                <a:tab pos="241935" algn="l"/>
              </a:tabLst>
            </a:pPr>
            <a:r>
              <a:rPr lang="ru-RU" sz="2400" b="1" spc="-5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2.1.6. Этико-эстетическое направление воспитания</a:t>
            </a:r>
          </a:p>
          <a:p>
            <a:pPr marL="241300" marR="149860" indent="-229235">
              <a:spcBef>
                <a:spcPts val="434"/>
              </a:spcBef>
              <a:buFont typeface="Microsoft Sans Serif"/>
              <a:buChar char="•"/>
              <a:tabLst>
                <a:tab pos="241935" algn="l"/>
              </a:tabLst>
            </a:pPr>
            <a:r>
              <a:rPr lang="ru-RU" sz="2400" b="1" spc="-5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2.2. Особенности реализации воспитательного процесса</a:t>
            </a:r>
          </a:p>
          <a:p>
            <a:pPr marL="241300" marR="149860" indent="-229235">
              <a:spcBef>
                <a:spcPts val="434"/>
              </a:spcBef>
              <a:buFont typeface="Microsoft Sans Serif"/>
              <a:buChar char="•"/>
              <a:tabLst>
                <a:tab pos="241935" algn="l"/>
              </a:tabLst>
            </a:pPr>
            <a:r>
              <a:rPr lang="ru-RU" sz="2400" b="1" spc="-5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2.3. Особенности взаимодействия педагогического коллектива с семьями воспитанников в процессе реализации Программы воспитания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42" r="1189" b="-1100"/>
          <a:stretch/>
        </p:blipFill>
        <p:spPr>
          <a:xfrm rot="10800000" flipV="1">
            <a:off x="0" y="0"/>
            <a:ext cx="1567543" cy="1548102"/>
          </a:xfrm>
          <a:prstGeom prst="rect">
            <a:avLst/>
          </a:prstGeom>
        </p:spPr>
      </p:pic>
      <p:sp>
        <p:nvSpPr>
          <p:cNvPr id="6" name="Прямоугольник: Скругленные углы 82">
            <a:extLst>
              <a:ext uri="{FF2B5EF4-FFF2-40B4-BE49-F238E27FC236}">
                <a16:creationId xmlns:a16="http://schemas.microsoft.com/office/drawing/2014/main" xmlns="" id="{F7F9128D-E30C-4733-AE4B-3863B632AE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 rot="16200000">
            <a:off x="1167367" y="1099774"/>
            <a:ext cx="397342" cy="403010"/>
          </a:xfrm>
          <a:prstGeom prst="roundRect">
            <a:avLst>
              <a:gd name="adj" fmla="val 50000"/>
            </a:avLst>
          </a:prstGeom>
          <a:gradFill>
            <a:gsLst>
              <a:gs pos="1000">
                <a:srgbClr val="7CEFD8"/>
              </a:gs>
              <a:gs pos="61000">
                <a:srgbClr val="6672E4">
                  <a:alpha val="84000"/>
                </a:srgbClr>
              </a:gs>
              <a:gs pos="98000">
                <a:srgbClr val="882BE5">
                  <a:alpha val="66000"/>
                </a:srgbClr>
              </a:gs>
            </a:gsLst>
            <a:lin ang="7200000" scaled="0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/>
            <a:endParaRPr lang="ru-RU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0241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29966" y="246824"/>
            <a:ext cx="10243225" cy="1054456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 algn="ctr">
              <a:lnSpc>
                <a:spcPct val="150000"/>
              </a:lnSpc>
              <a:spcBef>
                <a:spcPts val="100"/>
              </a:spcBef>
            </a:pPr>
            <a:r>
              <a:rPr lang="ru-RU" sz="2400" b="1" dirty="0">
                <a:solidFill>
                  <a:srgbClr val="872DE5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rgbClr val="872DE5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872DE5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РАЗДЕЛ </a:t>
            </a:r>
            <a:r>
              <a:rPr lang="en" sz="2400" b="1" dirty="0">
                <a:solidFill>
                  <a:srgbClr val="872DE5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III. 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ОРГАНИЗАЦИОННЫЙ 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9479" y="2072798"/>
            <a:ext cx="10554545" cy="3406444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241300" marR="5080" indent="-229235">
              <a:lnSpc>
                <a:spcPct val="90000"/>
              </a:lnSpc>
              <a:spcBef>
                <a:spcPts val="434"/>
              </a:spcBef>
              <a:buFont typeface="Microsoft Sans Serif"/>
              <a:buChar char="•"/>
              <a:tabLst>
                <a:tab pos="241935" algn="l"/>
              </a:tabLst>
            </a:pPr>
            <a:r>
              <a:rPr lang="ru-RU" sz="2400" spc="-2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3.1. Общие требования к условиям реализации Программы воспитания</a:t>
            </a:r>
          </a:p>
          <a:p>
            <a:pPr marL="241300" marR="5080" indent="-229235">
              <a:lnSpc>
                <a:spcPct val="90000"/>
              </a:lnSpc>
              <a:spcBef>
                <a:spcPts val="434"/>
              </a:spcBef>
              <a:buFont typeface="Microsoft Sans Serif"/>
              <a:buChar char="•"/>
              <a:tabLst>
                <a:tab pos="241935" algn="l"/>
              </a:tabLst>
            </a:pPr>
            <a:r>
              <a:rPr lang="ru-RU" sz="2400" spc="-2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3.2. Взаимодействия взрослого с детьми. События ДОО</a:t>
            </a:r>
          </a:p>
          <a:p>
            <a:pPr marL="241300" marR="5080" indent="-229235">
              <a:lnSpc>
                <a:spcPct val="90000"/>
              </a:lnSpc>
              <a:spcBef>
                <a:spcPts val="434"/>
              </a:spcBef>
              <a:buFont typeface="Microsoft Sans Serif"/>
              <a:buChar char="•"/>
              <a:tabLst>
                <a:tab pos="241935" algn="l"/>
              </a:tabLst>
            </a:pPr>
            <a:r>
              <a:rPr lang="ru-RU" sz="2400" spc="-2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3.3. Организация предметно-пространственной среды</a:t>
            </a:r>
          </a:p>
          <a:p>
            <a:pPr marL="241300" marR="5080" indent="-229235">
              <a:lnSpc>
                <a:spcPct val="90000"/>
              </a:lnSpc>
              <a:spcBef>
                <a:spcPts val="434"/>
              </a:spcBef>
              <a:buFont typeface="Microsoft Sans Serif"/>
              <a:buChar char="•"/>
              <a:tabLst>
                <a:tab pos="241935" algn="l"/>
              </a:tabLst>
            </a:pPr>
            <a:r>
              <a:rPr lang="ru-RU" sz="2400" spc="-2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3.4. Кадровое обеспечение воспитательного процесса</a:t>
            </a:r>
          </a:p>
          <a:p>
            <a:pPr marL="241300" marR="5080" indent="-229235">
              <a:lnSpc>
                <a:spcPct val="90000"/>
              </a:lnSpc>
              <a:spcBef>
                <a:spcPts val="434"/>
              </a:spcBef>
              <a:buFont typeface="Microsoft Sans Serif"/>
              <a:buChar char="•"/>
              <a:tabLst>
                <a:tab pos="241935" algn="l"/>
              </a:tabLst>
            </a:pPr>
            <a:r>
              <a:rPr lang="ru-RU" sz="2400" spc="-2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3.5. Нормативно-методическое обеспечение реализации Программы воспитания</a:t>
            </a:r>
          </a:p>
          <a:p>
            <a:pPr marL="241300" marR="5080" indent="-229235">
              <a:lnSpc>
                <a:spcPct val="90000"/>
              </a:lnSpc>
              <a:spcBef>
                <a:spcPts val="434"/>
              </a:spcBef>
              <a:buFont typeface="Microsoft Sans Serif"/>
              <a:buChar char="•"/>
              <a:tabLst>
                <a:tab pos="241935" algn="l"/>
              </a:tabLst>
            </a:pPr>
            <a:r>
              <a:rPr lang="ru-RU" sz="2400" spc="-2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3.6. Особые требования к условиям, обеспечивающим достижение планируемых личностных результатов в работе с особыми категориями детей</a:t>
            </a:r>
          </a:p>
          <a:p>
            <a:pPr marL="241300" marR="5080" indent="-229235">
              <a:lnSpc>
                <a:spcPct val="90000"/>
              </a:lnSpc>
              <a:spcBef>
                <a:spcPts val="434"/>
              </a:spcBef>
              <a:buFont typeface="Microsoft Sans Serif"/>
              <a:buChar char="•"/>
              <a:tabLst>
                <a:tab pos="241935" algn="l"/>
              </a:tabLst>
            </a:pPr>
            <a:r>
              <a:rPr lang="ru-RU" sz="2400" spc="-2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3.7. Примерный календарный план воспитательной работы</a:t>
            </a:r>
          </a:p>
          <a:p>
            <a:pPr marL="12065" marR="5080">
              <a:lnSpc>
                <a:spcPct val="90000"/>
              </a:lnSpc>
              <a:spcBef>
                <a:spcPts val="434"/>
              </a:spcBef>
              <a:tabLst>
                <a:tab pos="241935" algn="l"/>
              </a:tabLst>
            </a:pPr>
            <a:endParaRPr lang="ru-RU" sz="2400" spc="-2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42" r="1189" b="-1100"/>
          <a:stretch/>
        </p:blipFill>
        <p:spPr>
          <a:xfrm rot="10800000" flipV="1">
            <a:off x="0" y="0"/>
            <a:ext cx="1567543" cy="1548102"/>
          </a:xfrm>
          <a:prstGeom prst="rect">
            <a:avLst/>
          </a:prstGeom>
        </p:spPr>
      </p:pic>
      <p:sp>
        <p:nvSpPr>
          <p:cNvPr id="6" name="Прямоугольник: Скругленные углы 82">
            <a:extLst>
              <a:ext uri="{FF2B5EF4-FFF2-40B4-BE49-F238E27FC236}">
                <a16:creationId xmlns:a16="http://schemas.microsoft.com/office/drawing/2014/main" xmlns="" id="{F7F9128D-E30C-4733-AE4B-3863B632AE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 rot="16200000">
            <a:off x="519305" y="2107863"/>
            <a:ext cx="397342" cy="403010"/>
          </a:xfrm>
          <a:prstGeom prst="roundRect">
            <a:avLst>
              <a:gd name="adj" fmla="val 50000"/>
            </a:avLst>
          </a:prstGeom>
          <a:gradFill>
            <a:gsLst>
              <a:gs pos="1000">
                <a:srgbClr val="7CEFD8"/>
              </a:gs>
              <a:gs pos="61000">
                <a:srgbClr val="6672E4">
                  <a:alpha val="84000"/>
                </a:srgbClr>
              </a:gs>
              <a:gs pos="98000">
                <a:srgbClr val="882BE5">
                  <a:alpha val="66000"/>
                </a:srgbClr>
              </a:gs>
            </a:gsLst>
            <a:lin ang="7200000" scaled="0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/>
            <a:endParaRPr lang="ru-RU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8234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15958" y="-546971"/>
            <a:ext cx="10976042" cy="257795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 algn="ctr">
              <a:lnSpc>
                <a:spcPct val="150000"/>
              </a:lnSpc>
              <a:spcBef>
                <a:spcPts val="100"/>
              </a:spcBef>
            </a:pP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Для реализации Программы воспитания уклад должен целенаправленно проектироваться командой</a:t>
            </a:r>
            <a:b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ДОО и быть принят всеми участниками образовательных отношений.</a:t>
            </a:r>
            <a:b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Процесс проектирования уклада ДОО включает следующие шаги.</a:t>
            </a:r>
            <a:r>
              <a:rPr lang="ru-RU" sz="2400" b="1" dirty="0">
                <a:solidFill>
                  <a:srgbClr val="872DE5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rgbClr val="872DE5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42" r="1189" b="-1100"/>
          <a:stretch/>
        </p:blipFill>
        <p:spPr>
          <a:xfrm rot="10800000" flipV="1">
            <a:off x="0" y="0"/>
            <a:ext cx="1567543" cy="1548102"/>
          </a:xfrm>
          <a:prstGeom prst="rect">
            <a:avLst/>
          </a:prstGeom>
        </p:spPr>
      </p:pic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xmlns="" id="{96522F7B-29BC-A646-B2CF-E71722A0D5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7160424"/>
              </p:ext>
            </p:extLst>
          </p:nvPr>
        </p:nvGraphicFramePr>
        <p:xfrm>
          <a:off x="116732" y="1578278"/>
          <a:ext cx="11916383" cy="46470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6034">
                  <a:extLst>
                    <a:ext uri="{9D8B030D-6E8A-4147-A177-3AD203B41FA5}">
                      <a16:colId xmlns:a16="http://schemas.microsoft.com/office/drawing/2014/main" xmlns="" val="1096665086"/>
                    </a:ext>
                  </a:extLst>
                </a:gridCol>
                <a:gridCol w="4676282">
                  <a:extLst>
                    <a:ext uri="{9D8B030D-6E8A-4147-A177-3AD203B41FA5}">
                      <a16:colId xmlns:a16="http://schemas.microsoft.com/office/drawing/2014/main" xmlns="" val="1039533588"/>
                    </a:ext>
                  </a:extLst>
                </a:gridCol>
                <a:gridCol w="6384067">
                  <a:extLst>
                    <a:ext uri="{9D8B030D-6E8A-4147-A177-3AD203B41FA5}">
                      <a16:colId xmlns:a16="http://schemas.microsoft.com/office/drawing/2014/main" xmlns="" val="2622052550"/>
                    </a:ext>
                  </a:extLst>
                </a:gridCol>
              </a:tblGrid>
              <a:tr h="594743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tabLst>
                          <a:tab pos="630555" algn="l"/>
                        </a:tabLs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74" marR="49474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tabLst>
                          <a:tab pos="630555" algn="l"/>
                        </a:tabLs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Шаг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74" marR="49474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tabLst>
                          <a:tab pos="630555" algn="l"/>
                        </a:tabLs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Оформление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74" marR="49474" marT="0" marB="0"/>
                </a:tc>
                <a:extLst>
                  <a:ext uri="{0D108BD9-81ED-4DB2-BD59-A6C34878D82A}">
                    <a16:rowId xmlns:a16="http://schemas.microsoft.com/office/drawing/2014/main" xmlns="" val="3603981080"/>
                  </a:ext>
                </a:extLst>
              </a:tr>
              <a:tr h="443022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tabLst>
                          <a:tab pos="630555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74" marR="49474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tabLst>
                          <a:tab pos="630555" algn="l"/>
                        </a:tabLs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Определить ценностно-смысловое наполнение жизнедеятельности ДОО.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74" marR="49474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tabLst>
                          <a:tab pos="630555" algn="l"/>
                        </a:tabLs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Устав ДОО, локальные акты, правила поведения для детей и взрослых, внутренняя символика.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74" marR="49474" marT="0" marB="0"/>
                </a:tc>
                <a:extLst>
                  <a:ext uri="{0D108BD9-81ED-4DB2-BD59-A6C34878D82A}">
                    <a16:rowId xmlns:a16="http://schemas.microsoft.com/office/drawing/2014/main" xmlns="" val="3342927359"/>
                  </a:ext>
                </a:extLst>
              </a:tr>
              <a:tr h="1960227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tabLst>
                          <a:tab pos="630555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74" marR="49474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tabLst>
                          <a:tab pos="630555" algn="l"/>
                        </a:tabLs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Отразить сформулированное </a:t>
                      </a:r>
                      <a:b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ценностно-смысловое наполнение </a:t>
                      </a:r>
                    </a:p>
                    <a:p>
                      <a:pPr marL="457200" algn="l">
                        <a:lnSpc>
                          <a:spcPct val="115000"/>
                        </a:lnSpc>
                        <a:tabLst>
                          <a:tab pos="630555" algn="l"/>
                        </a:tabLs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 всех форматах жизнедеятельности ДОО: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buClr>
                          <a:srgbClr val="000000"/>
                        </a:buClr>
                        <a:buSzPts val="1200"/>
                        <a:buFont typeface="Times New Roman" panose="02020603050405020304" pitchFamily="18" charset="0"/>
                        <a:buChar char="–"/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специфику организации видов деятельности;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buClr>
                          <a:srgbClr val="000000"/>
                        </a:buClr>
                        <a:buSzPts val="1200"/>
                        <a:buFont typeface="Times New Roman" panose="02020603050405020304" pitchFamily="18" charset="0"/>
                        <a:buChar char="–"/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обустройство развивающей </a:t>
                      </a:r>
                      <a:b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предметно-пространственной среды;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buClr>
                          <a:srgbClr val="000000"/>
                        </a:buClr>
                        <a:buSzPts val="1200"/>
                        <a:buFont typeface="Times New Roman" panose="02020603050405020304" pitchFamily="18" charset="0"/>
                        <a:buChar char="–"/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организацию режима дня;</a:t>
                      </a:r>
                    </a:p>
                    <a:p>
                      <a:pPr marL="111125" indent="-115570" algn="l">
                        <a:lnSpc>
                          <a:spcPct val="115000"/>
                        </a:lnSpc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разработку традиций и ритуалов ДОО;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buClr>
                          <a:srgbClr val="000000"/>
                        </a:buClr>
                        <a:buSzPts val="1200"/>
                        <a:buFont typeface="Times New Roman" panose="02020603050405020304" pitchFamily="18" charset="0"/>
                        <a:buChar char="–"/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праздники и мероприятия.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74" marR="49474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tabLst>
                          <a:tab pos="630555" algn="l"/>
                        </a:tabLs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ООП ДО и Программа воспитания.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74" marR="49474" marT="0" marB="0"/>
                </a:tc>
                <a:extLst>
                  <a:ext uri="{0D108BD9-81ED-4DB2-BD59-A6C34878D82A}">
                    <a16:rowId xmlns:a16="http://schemas.microsoft.com/office/drawing/2014/main" xmlns="" val="3236355632"/>
                  </a:ext>
                </a:extLst>
              </a:tr>
              <a:tr h="1353345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tabLst>
                          <a:tab pos="630555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74" marR="49474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tabLst>
                          <a:tab pos="630555" algn="l"/>
                        </a:tabLs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Обеспечить принятие всеми участниками образовательных отношений уклада ДОО.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74" marR="49474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tabLst>
                          <a:tab pos="630555" algn="l"/>
                        </a:tabLs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Требования к кадровому составу </a:t>
                      </a:r>
                      <a:b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профессиональной подготовке сотрудников.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tabLst>
                          <a:tab pos="630555" algn="l"/>
                        </a:tabLs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Взаимодействие ДОО с семьями воспитанников.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tabLst>
                          <a:tab pos="630555" algn="l"/>
                        </a:tabLs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Социальное партнерство ДОО с социальным окружением.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tabLst>
                          <a:tab pos="630555" algn="l"/>
                        </a:tabLs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Договоры и локальные нормативные акты.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74" marR="49474" marT="0" marB="0"/>
                </a:tc>
                <a:extLst>
                  <a:ext uri="{0D108BD9-81ED-4DB2-BD59-A6C34878D82A}">
                    <a16:rowId xmlns:a16="http://schemas.microsoft.com/office/drawing/2014/main" xmlns="" val="20469043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11069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67543" y="456528"/>
            <a:ext cx="5697553" cy="345223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defPPr rtl="0">
              <a:defRPr lang="ru-RU"/>
            </a:defPPr>
            <a:lvl1pPr marL="12700">
              <a:lnSpc>
                <a:spcPct val="90000"/>
              </a:lnSpc>
              <a:spcBef>
                <a:spcPts val="100"/>
              </a:spcBef>
              <a:defRPr sz="2000" b="1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ВОСПИТАТЕЛЬНЫХ ЗАДАЧ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1809" y="1690303"/>
            <a:ext cx="5175528" cy="468974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spcBef>
                <a:spcPts val="770"/>
              </a:spcBef>
              <a:tabLst>
                <a:tab pos="241300" algn="l"/>
              </a:tabLst>
            </a:pPr>
            <a:r>
              <a:rPr lang="ru-RU" sz="2000" b="1" spc="-10" dirty="0">
                <a:solidFill>
                  <a:srgbClr val="006F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</a:t>
            </a:r>
            <a:r>
              <a:rPr lang="ru-RU" sz="2000" b="1" spc="-45" dirty="0">
                <a:solidFill>
                  <a:srgbClr val="006F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spc="5" dirty="0">
                <a:solidFill>
                  <a:srgbClr val="006F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ВОСПИТАНИЕ: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634365">
              <a:spcBef>
                <a:spcPts val="1045"/>
              </a:spcBef>
              <a:tabLst>
                <a:tab pos="241300" algn="l"/>
              </a:tabLst>
            </a:pP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охрана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укрепление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здоровья,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закаливание,</a:t>
            </a:r>
            <a:r>
              <a:rPr sz="2000" spc="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движений;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spcBef>
                <a:spcPts val="610"/>
              </a:spcBef>
              <a:tabLst>
                <a:tab pos="241300" algn="l"/>
              </a:tabLst>
            </a:pP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sz="2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</a:t>
            </a:r>
            <a:r>
              <a:rPr sz="2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нравственно-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marR="203835">
              <a:spcBef>
                <a:spcPts val="210"/>
              </a:spcBef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физических </a:t>
            </a:r>
            <a:r>
              <a:rPr sz="2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навыков, </a:t>
            </a:r>
            <a:r>
              <a:rPr sz="20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потребности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2000" spc="-6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физическом</a:t>
            </a:r>
            <a:r>
              <a:rPr sz="20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совершенстве;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2003425">
              <a:spcBef>
                <a:spcPts val="994"/>
              </a:spcBef>
              <a:tabLst>
                <a:tab pos="241300" algn="l"/>
              </a:tabLst>
            </a:pP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sz="2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</a:t>
            </a:r>
            <a:r>
              <a:rPr sz="2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культурно- </a:t>
            </a:r>
            <a:r>
              <a:rPr sz="2000" spc="-6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гигиенических</a:t>
            </a:r>
            <a:r>
              <a:rPr sz="2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качеств;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spcBef>
                <a:spcPts val="635"/>
              </a:spcBef>
              <a:tabLst>
                <a:tab pos="241300" algn="l"/>
              </a:tabLst>
            </a:pP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формирование</a:t>
            </a:r>
            <a:r>
              <a:rPr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представлений</a:t>
            </a:r>
            <a:r>
              <a:rPr sz="20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marR="232410">
              <a:spcBef>
                <a:spcPts val="215"/>
              </a:spcBef>
            </a:pP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своем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организме, здоровье,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режиме, </a:t>
            </a:r>
            <a:r>
              <a:rPr sz="2000" spc="-6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активности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sz="2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отдыхе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spcBef>
                <a:spcPts val="1005"/>
              </a:spcBef>
              <a:tabLst>
                <a:tab pos="241300" algn="l"/>
              </a:tabLst>
            </a:pP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sz="2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</a:t>
            </a:r>
            <a:r>
              <a:rPr sz="2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навыков</a:t>
            </a:r>
            <a:r>
              <a:rPr sz="20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выполнения </a:t>
            </a:r>
            <a:r>
              <a:rPr sz="2000" spc="-6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движений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096000" y="1690303"/>
            <a:ext cx="4302125" cy="4356321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spcBef>
                <a:spcPts val="770"/>
              </a:spcBef>
              <a:tabLst>
                <a:tab pos="241300" algn="l"/>
              </a:tabLst>
            </a:pPr>
            <a:r>
              <a:rPr lang="ru-RU" sz="2000" b="1" spc="-5" dirty="0">
                <a:solidFill>
                  <a:srgbClr val="006F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НРАВСТВЕННОЕ</a:t>
            </a:r>
            <a:r>
              <a:rPr lang="ru-RU" sz="2000" b="1" spc="-55" dirty="0">
                <a:solidFill>
                  <a:srgbClr val="006F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spc="5" dirty="0">
                <a:solidFill>
                  <a:srgbClr val="006F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ВОСПИТАНИЕ: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spcBef>
                <a:spcPts val="670"/>
              </a:spcBef>
              <a:tabLst>
                <a:tab pos="241300" algn="l"/>
              </a:tabLst>
            </a:pP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sz="20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marR="158115">
              <a:spcBef>
                <a:spcPts val="215"/>
              </a:spcBef>
            </a:pPr>
            <a:r>
              <a:rPr sz="2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механизма</a:t>
            </a:r>
            <a:r>
              <a:rPr sz="20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нравственного </a:t>
            </a:r>
            <a:r>
              <a:rPr sz="2000" spc="-6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воспитания: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/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представлений,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/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нравственных</a:t>
            </a:r>
            <a:r>
              <a:rPr sz="2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чувств,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marR="83185">
              <a:spcBef>
                <a:spcPts val="219"/>
              </a:spcBef>
            </a:pP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нравственных</a:t>
            </a:r>
            <a:r>
              <a:rPr sz="2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привычек</a:t>
            </a:r>
            <a:r>
              <a:rPr sz="20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sz="2000" spc="-6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норм,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практики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/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поведения;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spcBef>
                <a:spcPts val="660"/>
              </a:spcBef>
              <a:tabLst>
                <a:tab pos="241300" algn="l"/>
              </a:tabLst>
            </a:pP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sz="20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marR="614045">
              <a:spcBef>
                <a:spcPts val="215"/>
              </a:spcBef>
            </a:pP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нравственных</a:t>
            </a:r>
            <a:r>
              <a:rPr sz="20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качеств, </a:t>
            </a:r>
            <a:r>
              <a:rPr sz="2000" spc="-6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востребованных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/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современном</a:t>
            </a:r>
            <a:r>
              <a:rPr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42" r="1189" b="-1100"/>
          <a:stretch/>
        </p:blipFill>
        <p:spPr>
          <a:xfrm rot="10800000" flipV="1">
            <a:off x="0" y="0"/>
            <a:ext cx="1567543" cy="1548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0253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23900" y="1548103"/>
            <a:ext cx="4886960" cy="1878719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  <a:tabLst>
                <a:tab pos="241300" algn="l"/>
              </a:tabLst>
            </a:pPr>
            <a:r>
              <a:rPr lang="ru-RU" sz="2400" b="1" spc="-45" dirty="0">
                <a:solidFill>
                  <a:srgbClr val="006F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ТРУДОВОЕ</a:t>
            </a:r>
            <a:r>
              <a:rPr lang="ru-RU" sz="2400" b="1" spc="-30" dirty="0">
                <a:solidFill>
                  <a:srgbClr val="006F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5" dirty="0">
                <a:solidFill>
                  <a:srgbClr val="006F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ВОСПИТАНИЕ: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lnSpc>
                <a:spcPts val="3030"/>
              </a:lnSpc>
              <a:spcBef>
                <a:spcPts val="1045"/>
              </a:spcBef>
              <a:tabLst>
                <a:tab pos="241300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помощь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ребенку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овладении </a:t>
            </a:r>
            <a:r>
              <a:rPr sz="2400" spc="-6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трудовой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деятельностью;</a:t>
            </a:r>
          </a:p>
          <a:p>
            <a:pPr marL="12700" marR="47625">
              <a:lnSpc>
                <a:spcPts val="3020"/>
              </a:lnSpc>
              <a:spcBef>
                <a:spcPts val="994"/>
              </a:spcBef>
              <a:tabLst>
                <a:tab pos="241300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развитие 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личности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2400" spc="-6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труде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23900" y="3925741"/>
            <a:ext cx="5504180" cy="2262158"/>
          </a:xfrm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L="12700">
              <a:spcBef>
                <a:spcPts val="770"/>
              </a:spcBef>
              <a:tabLst>
                <a:tab pos="241300" algn="l"/>
              </a:tabLst>
            </a:pPr>
            <a:r>
              <a:rPr lang="ru-RU" sz="2400" b="1" spc="-45" dirty="0">
                <a:solidFill>
                  <a:srgbClr val="006F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ЭСТЕТИЧЕСКОЕ ВОСПИТАНИЕ:</a:t>
            </a:r>
          </a:p>
          <a:p>
            <a:pPr marL="12700" marR="631825">
              <a:lnSpc>
                <a:spcPts val="3020"/>
              </a:lnSpc>
              <a:spcBef>
                <a:spcPts val="1045"/>
              </a:spcBef>
              <a:tabLst>
                <a:tab pos="241300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эстетического </a:t>
            </a:r>
            <a:r>
              <a:rPr sz="2400" spc="-6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отношения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окружающему;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lnSpc>
                <a:spcPts val="3030"/>
              </a:lnSpc>
              <a:spcBef>
                <a:spcPts val="1000"/>
              </a:spcBef>
              <a:tabLst>
                <a:tab pos="241300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художественных </a:t>
            </a:r>
            <a:r>
              <a:rPr sz="24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умений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разных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искусств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334761" y="1382224"/>
            <a:ext cx="4408170" cy="4842608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  <a:tabLst>
                <a:tab pos="241300" algn="l"/>
              </a:tabLst>
            </a:pPr>
            <a:r>
              <a:rPr lang="ru-RU" sz="2400" b="1" spc="-45" dirty="0">
                <a:solidFill>
                  <a:srgbClr val="006F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УМСТВЕННОЕ ВОСПИТАНИЕ:</a:t>
            </a:r>
          </a:p>
          <a:p>
            <a:pPr marL="12065">
              <a:lnSpc>
                <a:spcPct val="100000"/>
              </a:lnSpc>
              <a:spcBef>
                <a:spcPts val="670"/>
              </a:spcBef>
              <a:tabLst>
                <a:tab pos="241935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сенсорное</a:t>
            </a:r>
            <a:r>
              <a:rPr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воспитание;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65" marR="327660">
              <a:lnSpc>
                <a:spcPts val="3020"/>
              </a:lnSpc>
              <a:spcBef>
                <a:spcPts val="1045"/>
              </a:spcBef>
              <a:tabLst>
                <a:tab pos="241935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sz="24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</a:t>
            </a:r>
            <a:r>
              <a:rPr sz="24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мыслительной </a:t>
            </a:r>
            <a:r>
              <a:rPr sz="2400" spc="-6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деятельности;</a:t>
            </a:r>
          </a:p>
          <a:p>
            <a:pPr marR="5080" indent="11113">
              <a:lnSpc>
                <a:spcPct val="90000"/>
              </a:lnSpc>
              <a:spcBef>
                <a:spcPts val="955"/>
              </a:spcBef>
              <a:tabLst>
                <a:tab pos="241935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</a:t>
            </a:r>
            <a:r>
              <a:rPr sz="24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любознательности,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познавательных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интересов;</a:t>
            </a:r>
          </a:p>
          <a:p>
            <a:pPr marL="12065">
              <a:lnSpc>
                <a:spcPts val="3195"/>
              </a:lnSpc>
              <a:spcBef>
                <a:spcPts val="675"/>
              </a:spcBef>
              <a:tabLst>
                <a:tab pos="241935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26670">
              <a:lnSpc>
                <a:spcPct val="90000"/>
              </a:lnSpc>
              <a:spcBef>
                <a:spcPts val="170"/>
              </a:spcBef>
            </a:pP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элементарных</a:t>
            </a:r>
            <a:r>
              <a:rPr sz="24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знаний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предметах и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явлениях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окружающей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жизни 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условие</a:t>
            </a:r>
            <a:r>
              <a:rPr sz="24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умственного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роста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2"/>
          <p:cNvSpPr txBox="1"/>
          <p:nvPr/>
        </p:nvSpPr>
        <p:spPr>
          <a:xfrm>
            <a:off x="1567543" y="456528"/>
            <a:ext cx="5697553" cy="345223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defPPr rtl="0">
              <a:defRPr lang="ru-RU"/>
            </a:defPPr>
            <a:lvl1pPr marL="12700">
              <a:lnSpc>
                <a:spcPct val="90000"/>
              </a:lnSpc>
              <a:spcBef>
                <a:spcPts val="100"/>
              </a:spcBef>
              <a:defRPr sz="2000" b="1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ВОСПИТАТЕЛЬНЫХ ЗАДАЧ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42" r="1189" b="-1100"/>
          <a:stretch/>
        </p:blipFill>
        <p:spPr>
          <a:xfrm rot="10800000" flipV="1">
            <a:off x="0" y="0"/>
            <a:ext cx="1567543" cy="1548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4951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01"/>
          <a:stretch/>
        </p:blipFill>
        <p:spPr>
          <a:xfrm>
            <a:off x="3820438" y="714725"/>
            <a:ext cx="8367387" cy="6143276"/>
          </a:xfrm>
          <a:prstGeom prst="rect">
            <a:avLst/>
          </a:prstGeom>
        </p:spPr>
      </p:pic>
      <p:sp>
        <p:nvSpPr>
          <p:cNvPr id="3" name="object 2"/>
          <p:cNvSpPr txBox="1">
            <a:spLocks/>
          </p:cNvSpPr>
          <p:nvPr/>
        </p:nvSpPr>
        <p:spPr>
          <a:xfrm>
            <a:off x="1567543" y="213641"/>
            <a:ext cx="3600895" cy="112082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ПСИХОЛОГО-ПЕДАГОГИЧЕСКИЕ УСЛОВИЯ РЕАЛИЗАЦИИ ОП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42" r="1189" b="-1100"/>
          <a:stretch/>
        </p:blipFill>
        <p:spPr>
          <a:xfrm rot="10800000" flipV="1">
            <a:off x="0" y="0"/>
            <a:ext cx="1567543" cy="1548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581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67543" y="429604"/>
            <a:ext cx="8948057" cy="788421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НОРМАТИВНОЕ ПРАВОВОЕ И ИНФОРМАЦИОННОЕ ОБЕСПЕЧЕНИЕ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3005" y="1369119"/>
            <a:ext cx="11594610" cy="5297412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12700" algn="just">
              <a:lnSpc>
                <a:spcPts val="1920"/>
              </a:lnSpc>
              <a:spcBef>
                <a:spcPts val="855"/>
              </a:spcBef>
              <a:tabLst>
                <a:tab pos="240665" algn="l"/>
                <a:tab pos="241300" algn="l"/>
                <a:tab pos="926465" algn="l"/>
              </a:tabLst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	</a:t>
            </a:r>
            <a:r>
              <a:rPr lang="ru-RU" sz="1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КОНСТИТУЦИЯ</a:t>
            </a:r>
            <a:r>
              <a:rPr lang="ru-RU" sz="1400" b="1" spc="-3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</a:t>
            </a:r>
            <a:r>
              <a:rPr lang="ru-RU" sz="1400" b="1" spc="-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</a:t>
            </a:r>
            <a:r>
              <a:rPr lang="ru-RU" sz="1400" b="1" spc="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(РЕД.</a:t>
            </a:r>
            <a:r>
              <a:rPr lang="ru-RU" sz="1400" b="1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04.07.2020Г.)</a:t>
            </a:r>
            <a:r>
              <a:rPr lang="ru-RU" sz="1400" b="1" spc="-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СТ.67.1</a:t>
            </a:r>
            <a:r>
              <a:rPr lang="ru-RU" sz="1400" b="1" spc="-4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4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П.4;</a:t>
            </a:r>
          </a:p>
          <a:p>
            <a:pPr marL="261938" marR="73660" indent="-249238" algn="just">
              <a:lnSpc>
                <a:spcPts val="1920"/>
              </a:lnSpc>
              <a:spcBef>
                <a:spcPts val="1025"/>
              </a:spcBef>
              <a:tabLst>
                <a:tab pos="240665" algn="l"/>
                <a:tab pos="241300" algn="l"/>
                <a:tab pos="926465" algn="l"/>
              </a:tabLst>
            </a:pP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	</a:t>
            </a:r>
            <a:r>
              <a:rPr lang="ru-RU" sz="1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</a:t>
            </a:r>
            <a:r>
              <a:rPr lang="ru-RU" sz="1400" b="1" spc="3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</a:t>
            </a:r>
            <a:r>
              <a:rPr lang="ru-RU" sz="14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</a:t>
            </a:r>
            <a:r>
              <a:rPr lang="ru-RU" sz="1400" b="1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</a:t>
            </a:r>
            <a:r>
              <a:rPr lang="ru-RU" sz="1400" b="1" spc="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29.12.2012</a:t>
            </a:r>
            <a:r>
              <a:rPr lang="ru-RU" sz="1400" b="1" spc="-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-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№</a:t>
            </a:r>
            <a:r>
              <a:rPr lang="ru-RU" sz="1400" b="1" spc="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273-ФЗ</a:t>
            </a:r>
            <a:r>
              <a:rPr lang="ru-RU" sz="1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sz="1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ОБРАЗОВАНИИ </a:t>
            </a:r>
            <a:r>
              <a:rPr lang="ru-RU" sz="1400" b="1" spc="-44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</a:t>
            </a:r>
            <a:r>
              <a:rPr lang="ru-RU" sz="1400" b="1" spc="-5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ФЕДЕРАЦИИ»;</a:t>
            </a:r>
            <a:endParaRPr lang="ru-RU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algn="just">
              <a:lnSpc>
                <a:spcPts val="1920"/>
              </a:lnSpc>
              <a:spcBef>
                <a:spcPts val="740"/>
              </a:spcBef>
              <a:tabLst>
                <a:tab pos="240665" algn="l"/>
                <a:tab pos="241300" algn="l"/>
                <a:tab pos="926465" algn="l"/>
              </a:tabLst>
            </a:pP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	</a:t>
            </a:r>
            <a:r>
              <a:rPr lang="ru-RU" sz="1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</a:t>
            </a:r>
            <a:r>
              <a:rPr lang="ru-RU" sz="1400" b="1" spc="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</a:t>
            </a:r>
            <a:r>
              <a:rPr lang="ru-RU" sz="1400" b="1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ru-RU" sz="1400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31.07.2020</a:t>
            </a:r>
            <a:r>
              <a:rPr lang="ru-RU" sz="1400" b="1" spc="-4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-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  <a:r>
              <a:rPr lang="ru-RU" sz="1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1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304-ФЗ</a:t>
            </a:r>
            <a:r>
              <a:rPr lang="ru-RU" sz="1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</a:t>
            </a:r>
            <a:r>
              <a:rPr lang="ru-RU" sz="1400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ВНЕСЕНИИ</a:t>
            </a:r>
            <a:r>
              <a:rPr lang="ru-RU" sz="14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ИЗМЕНЕНИЙ</a:t>
            </a:r>
            <a:r>
              <a:rPr lang="ru-RU" sz="1400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4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</a:t>
            </a:r>
            <a:endParaRPr lang="ru-RU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algn="just">
              <a:lnSpc>
                <a:spcPts val="1920"/>
              </a:lnSpc>
            </a:pPr>
            <a:r>
              <a:rPr lang="ru-RU" sz="1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</a:t>
            </a:r>
            <a:r>
              <a:rPr lang="ru-RU" sz="1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ОБРАЗОВАНИИ</a:t>
            </a:r>
            <a:r>
              <a:rPr lang="ru-RU" sz="1400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400" b="1" spc="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</a:t>
            </a:r>
            <a:r>
              <a:rPr lang="ru-RU" sz="1400" b="1" spc="-4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ФЕДЕРАЦИИ»</a:t>
            </a:r>
            <a:r>
              <a:rPr lang="ru-RU" sz="1400" b="1" spc="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u-RU" sz="1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ВОПРОСАМ</a:t>
            </a:r>
            <a:r>
              <a:rPr lang="ru-RU" sz="1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</a:t>
            </a:r>
            <a:r>
              <a:rPr lang="ru-RU" sz="1400" b="1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ОБУЧАЮЩИХСЯ;</a:t>
            </a:r>
          </a:p>
          <a:p>
            <a:pPr marL="241300" algn="just">
              <a:lnSpc>
                <a:spcPts val="1920"/>
              </a:lnSpc>
            </a:pPr>
            <a:r>
              <a:rPr lang="ru-RU" sz="1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ФЕДЕРАЛЬНЫЙ ЗАКОН ОТ 02.07.2021 Г. № 322-ФЗ «О ВНЕСЕНИИ ИЗМЕНЕНИЙ В ФЕДЕРАЛЬНЫЙ ЗАКОН «ОБ ОБРАЗОВАНИИ В РОССИЙСКОЙ ФЕДЕРАЦИИ» ПО ВОПРОСАМ ВОСПИТАНИЯ ОБУЧАЮЩИХСЯ;</a:t>
            </a:r>
          </a:p>
          <a:p>
            <a:pPr marL="241300" algn="just">
              <a:lnSpc>
                <a:spcPts val="1920"/>
              </a:lnSpc>
            </a:pP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1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</a:t>
            </a:r>
            <a:r>
              <a:rPr lang="ru-RU" sz="1400" b="1" spc="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</a:t>
            </a:r>
            <a:r>
              <a:rPr lang="ru-RU" sz="1400" b="1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ОБРАЗОВАТЕЛЬНЫЙ</a:t>
            </a:r>
            <a:r>
              <a:rPr lang="ru-RU" sz="1400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</a:t>
            </a:r>
            <a:r>
              <a:rPr lang="ru-RU" sz="14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</a:t>
            </a:r>
            <a:r>
              <a:rPr lang="ru-RU" sz="1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ОБРАЗОВАНИЯ,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</a:t>
            </a:r>
            <a:r>
              <a:rPr lang="ru-RU" sz="1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</a:t>
            </a:r>
            <a:r>
              <a:rPr lang="ru-RU" sz="1400" b="1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</a:t>
            </a:r>
            <a:r>
              <a:rPr lang="ru-RU" sz="1400" b="1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</a:t>
            </a:r>
            <a:r>
              <a:rPr lang="ru-RU" sz="1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НАУКИ </a:t>
            </a:r>
            <a:r>
              <a:rPr lang="ru-RU" sz="1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РОССИИ</a:t>
            </a:r>
            <a:r>
              <a:rPr lang="ru-RU" sz="1400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ru-RU" sz="1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ОКТЯБРЯ</a:t>
            </a:r>
            <a:r>
              <a:rPr lang="ru-RU" sz="1400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2013Г.</a:t>
            </a:r>
            <a:r>
              <a:rPr lang="ru-RU" sz="1400" b="1" spc="-4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1400" b="1" spc="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1155;</a:t>
            </a:r>
          </a:p>
          <a:p>
            <a:pPr marL="12700" algn="just">
              <a:lnSpc>
                <a:spcPts val="1920"/>
              </a:lnSpc>
              <a:spcBef>
                <a:spcPts val="735"/>
              </a:spcBef>
              <a:tabLst>
                <a:tab pos="240665" algn="l"/>
                <a:tab pos="241300" algn="l"/>
                <a:tab pos="926465" algn="l"/>
              </a:tabLst>
            </a:pP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	СТРАТЕГИЯ</a:t>
            </a:r>
            <a:r>
              <a:rPr lang="ru-RU" sz="1400" b="1" spc="-4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</a:t>
            </a:r>
            <a:r>
              <a:rPr lang="ru-RU" sz="1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</a:t>
            </a:r>
            <a:r>
              <a:rPr lang="ru-RU" sz="1400" b="1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</a:t>
            </a:r>
            <a:r>
              <a:rPr lang="ru-RU" sz="1400" b="1" spc="-3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</a:t>
            </a:r>
            <a:r>
              <a:rPr lang="ru-RU" sz="14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u-RU" sz="1400" b="1" spc="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</a:t>
            </a:r>
            <a:r>
              <a:rPr lang="ru-RU" sz="1400" b="1" spc="-3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r>
              <a:rPr lang="ru-RU" sz="14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2025,</a:t>
            </a:r>
            <a:r>
              <a:rPr lang="ru-RU" sz="1400" b="1" spc="-3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УТВЕРЖДЕНА</a:t>
            </a:r>
            <a:endParaRPr lang="ru-RU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algn="just">
              <a:lnSpc>
                <a:spcPts val="1920"/>
              </a:lnSpc>
            </a:pPr>
            <a:r>
              <a:rPr lang="ru-RU" sz="1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РАСПОРЯЖЕНИЕМ</a:t>
            </a:r>
            <a:r>
              <a:rPr lang="ru-RU" sz="1400" b="1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</a:t>
            </a:r>
            <a:r>
              <a:rPr lang="ru-RU" sz="1400" b="1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</a:t>
            </a:r>
            <a:r>
              <a:rPr lang="ru-RU" sz="1400" b="1" spc="-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</a:t>
            </a:r>
            <a:r>
              <a:rPr lang="ru-RU" sz="1400" b="1" spc="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ru-RU" sz="1400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r>
            <a:r>
              <a:rPr lang="ru-RU" sz="1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МАЯ</a:t>
            </a:r>
            <a:r>
              <a:rPr lang="ru-RU" sz="1400" b="1" spc="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2015</a:t>
            </a:r>
            <a:r>
              <a:rPr lang="ru-RU" sz="1400" b="1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-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  <a:r>
              <a:rPr lang="ru-RU" sz="1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1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996-Р;</a:t>
            </a:r>
            <a:endParaRPr lang="ru-RU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algn="just">
              <a:lnSpc>
                <a:spcPts val="1920"/>
              </a:lnSpc>
              <a:spcBef>
                <a:spcPts val="725"/>
              </a:spcBef>
              <a:tabLst>
                <a:tab pos="240665" algn="l"/>
                <a:tab pos="241300" algn="l"/>
                <a:tab pos="926465" algn="l"/>
              </a:tabLst>
            </a:pP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	</a:t>
            </a:r>
            <a:r>
              <a:rPr lang="ru-RU" sz="1400" b="1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</a:t>
            </a:r>
            <a:r>
              <a:rPr lang="ru-RU" sz="1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ПРЕЗИДЕНТА </a:t>
            </a:r>
            <a:r>
              <a:rPr lang="ru-RU" sz="1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</a:t>
            </a:r>
            <a:r>
              <a:rPr lang="ru-RU" sz="1400" b="1" spc="-4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</a:t>
            </a:r>
            <a:r>
              <a:rPr lang="ru-RU" sz="1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ПУТИНА</a:t>
            </a:r>
            <a:r>
              <a:rPr lang="ru-RU" sz="1400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В.В.</a:t>
            </a:r>
            <a:r>
              <a:rPr lang="ru-RU" sz="1400" b="1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ru-RU" sz="1400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07.05.2018</a:t>
            </a:r>
            <a:r>
              <a:rPr lang="ru-RU" sz="1400" b="1" spc="-3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204</a:t>
            </a:r>
            <a:r>
              <a:rPr lang="ru-RU" sz="1400" b="1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</a:t>
            </a:r>
            <a:endParaRPr lang="ru-RU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marR="168910" algn="just">
              <a:lnSpc>
                <a:spcPts val="1920"/>
              </a:lnSpc>
              <a:spcBef>
                <a:spcPts val="155"/>
              </a:spcBef>
            </a:pPr>
            <a:r>
              <a:rPr lang="ru-RU" sz="1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НАЦИОНАЛЬНЫХ</a:t>
            </a:r>
            <a:r>
              <a:rPr lang="ru-RU" sz="1400" b="1" spc="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ЦЕЛЯХ</a:t>
            </a:r>
            <a:r>
              <a:rPr lang="ru-RU" sz="1400" b="1" spc="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СТРАТЕГИЧЕСКИХ</a:t>
            </a:r>
            <a:r>
              <a:rPr lang="ru-RU" sz="1400" b="1" spc="-4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ЗАДАЧАХ</a:t>
            </a:r>
            <a:r>
              <a:rPr lang="ru-RU" sz="1400" b="1" spc="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</a:t>
            </a:r>
            <a:r>
              <a:rPr lang="ru-RU" sz="1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</a:t>
            </a:r>
            <a:r>
              <a:rPr lang="ru-RU" sz="1400" b="1" spc="-4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</a:t>
            </a:r>
            <a:r>
              <a:rPr lang="ru-RU" sz="1400" b="1" spc="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u-RU" sz="1400" b="1" spc="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</a:t>
            </a:r>
            <a:r>
              <a:rPr lang="ru-RU" sz="1400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1400" b="1" spc="-44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  <a:r>
              <a:rPr lang="ru-RU" sz="1400" b="1" spc="-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ГОДА»;</a:t>
            </a:r>
          </a:p>
          <a:p>
            <a:pPr marL="241300" marR="168910" algn="just">
              <a:lnSpc>
                <a:spcPts val="1920"/>
              </a:lnSpc>
              <a:spcBef>
                <a:spcPts val="155"/>
              </a:spcBef>
            </a:pPr>
            <a:r>
              <a:rPr lang="ru-RU" sz="1400" b="1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 ПРЕЗИДЕНТА РОССИЙСКОЙ ФЕДЕРАЦИИ ОТ 21.07.2020 № 474 «О НАЦИОНАЛЬНЫХ ЦЕЛЯХ РАЗВИТИЯ РОССИЙСКОЙ ФЕДЕРАЦИИ НА ПЕРИОД ДО 2030 ГОДА»;</a:t>
            </a:r>
          </a:p>
          <a:p>
            <a:pPr marL="241300" algn="just">
              <a:lnSpc>
                <a:spcPts val="1920"/>
              </a:lnSpc>
            </a:pPr>
            <a:r>
              <a:rPr lang="ru-RU" sz="14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ПРИМЕРНАЯ РАБОЧАЯ ПРОГРАММА ВОСПИТАНИЯ ДЛЯ ОБРАЗОВАТЕЛЬНЫХ ОРГАНИЗАЦИЙ, РЕАЛИЗУЮЩИХ ОБРАЗОВАТЕЛЬНЫЕ ПРОГРАММЫ ДОШКОЛЬНОГО ОБРАЗОВАНИЯ, ОДОБРЕНА РЕШЕНИЕМ ФЕДЕРАЛЬНОГО УЧЕБНО-МЕТОДИЧЕСКОГО ОБЪЕДИНЕНИЯ ПО ОБЩЕМУ ОБРАЗОВАНИЮ ОТ 01.07.2021, ПРОТОКОЛ №2/21 </a:t>
            </a:r>
          </a:p>
          <a:p>
            <a:pPr marL="241300" algn="just">
              <a:lnSpc>
                <a:spcPts val="1920"/>
              </a:lnSpc>
            </a:pPr>
            <a:r>
              <a:rPr lang="ru-RU" sz="14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" sz="14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HTTPS://FGOSREESTR.RU/REGISTRY/VOSPITANIE_DO/ </a:t>
            </a:r>
            <a:endParaRPr lang="ru-RU" sz="1400" b="1" spc="5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42" r="1189" b="-1100"/>
          <a:stretch/>
        </p:blipFill>
        <p:spPr>
          <a:xfrm rot="10800000" flipV="1">
            <a:off x="0" y="-13486"/>
            <a:ext cx="1567543" cy="1548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5373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90"/>
          <a:stretch/>
        </p:blipFill>
        <p:spPr>
          <a:xfrm>
            <a:off x="145142" y="0"/>
            <a:ext cx="12046858" cy="6858000"/>
          </a:xfrm>
          <a:prstGeom prst="rect">
            <a:avLst/>
          </a:prstGeom>
        </p:spPr>
      </p:pic>
      <p:sp>
        <p:nvSpPr>
          <p:cNvPr id="11" name="Прямоугольник: Скругленные углы 82">
            <a:extLst>
              <a:ext uri="{FF2B5EF4-FFF2-40B4-BE49-F238E27FC236}">
                <a16:creationId xmlns:a16="http://schemas.microsoft.com/office/drawing/2014/main" xmlns="" id="{F7F9128D-E30C-4733-AE4B-3863B632AE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711664" y="3807912"/>
            <a:ext cx="4160961" cy="1064713"/>
          </a:xfrm>
          <a:prstGeom prst="roundRect">
            <a:avLst>
              <a:gd name="adj" fmla="val 30229"/>
            </a:avLst>
          </a:prstGeom>
          <a:gradFill>
            <a:gsLst>
              <a:gs pos="1000">
                <a:srgbClr val="7CEFD8">
                  <a:alpha val="79000"/>
                </a:srgbClr>
              </a:gs>
              <a:gs pos="61000">
                <a:srgbClr val="6672E4">
                  <a:alpha val="84000"/>
                </a:srgbClr>
              </a:gs>
              <a:gs pos="98000">
                <a:srgbClr val="882BE5">
                  <a:alpha val="66000"/>
                </a:srgbClr>
              </a:gs>
            </a:gsLst>
            <a:lin ang="7200000" scaled="0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/>
            <a:endParaRPr lang="ru-RU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731838" y="2220732"/>
            <a:ext cx="470730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АЛИЕВА</a:t>
            </a:r>
          </a:p>
          <a:p>
            <a:r>
              <a:rPr lang="ru-RU" alt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ХАДИЖАТ БАХМУДКАДИЕВНА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331226" y="3916947"/>
            <a:ext cx="12779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verdana" panose="020B0604030504040204" pitchFamily="34" charset="0"/>
              </a:rPr>
              <a:t>51-79-05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303032" y="4395314"/>
            <a:ext cx="35419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</a:rPr>
              <a:t>alievaxb.dou@dagmi№obr.ru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84" y="4210648"/>
            <a:ext cx="812985" cy="787579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717" y="3790392"/>
            <a:ext cx="812985" cy="622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275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: Скругленные углы 82">
            <a:extLst>
              <a:ext uri="{FF2B5EF4-FFF2-40B4-BE49-F238E27FC236}">
                <a16:creationId xmlns:a16="http://schemas.microsoft.com/office/drawing/2014/main" xmlns="" id="{F7F9128D-E30C-4733-AE4B-3863B632AE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364381" y="361379"/>
            <a:ext cx="11488593" cy="1310009"/>
          </a:xfrm>
          <a:prstGeom prst="roundRect">
            <a:avLst>
              <a:gd name="adj" fmla="val 36705"/>
            </a:avLst>
          </a:prstGeom>
          <a:gradFill>
            <a:gsLst>
              <a:gs pos="1000">
                <a:srgbClr val="7CEFD8">
                  <a:alpha val="79000"/>
                </a:srgbClr>
              </a:gs>
              <a:gs pos="61000">
                <a:srgbClr val="6672E4">
                  <a:alpha val="84000"/>
                </a:srgbClr>
              </a:gs>
              <a:gs pos="98000">
                <a:srgbClr val="882BE5">
                  <a:alpha val="66000"/>
                </a:srgbClr>
              </a:gs>
            </a:gsLst>
            <a:lin ang="7200000" scaled="0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/>
            <a:endParaRPr lang="ru-RU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85825" y="454642"/>
            <a:ext cx="10539413" cy="1107996"/>
          </a:xfrm>
          <a:prstGeom prst="rect">
            <a:avLst/>
          </a:prstGeom>
          <a:ln w="9144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tabLst>
                <a:tab pos="914400" algn="l"/>
              </a:tabLst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 Президента Российской Федерации Путина В.В. от 07.05.2018 № 204 «О национальных целях и стратегических задачах развития Российской Федерации на период до 2024 года»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8B608A3C-AD7D-7640-9E64-7A37981C79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749" y="1731916"/>
            <a:ext cx="4445000" cy="444500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DDB05894-D830-8041-9E5D-849ABCB70F06}"/>
              </a:ext>
            </a:extLst>
          </p:cNvPr>
          <p:cNvSpPr txBox="1"/>
          <p:nvPr/>
        </p:nvSpPr>
        <p:spPr>
          <a:xfrm>
            <a:off x="5071518" y="1764651"/>
            <a:ext cx="635372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ГЛАВНОЙ ЦЕЛЬЮ ОБРАЗОВАНИЯ ОБОЗНАЧЕНО </a:t>
            </a: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гармонично развитой и социально ответственной личности на основе духовно- нравственных ценностей народов Российской Федерации, исторических и национально-культурных традиций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5256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: Скругленные углы 82">
            <a:extLst>
              <a:ext uri="{FF2B5EF4-FFF2-40B4-BE49-F238E27FC236}">
                <a16:creationId xmlns:a16="http://schemas.microsoft.com/office/drawing/2014/main" xmlns="" id="{F7F9128D-E30C-4733-AE4B-3863B632AE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364381" y="361379"/>
            <a:ext cx="11488593" cy="1310009"/>
          </a:xfrm>
          <a:prstGeom prst="roundRect">
            <a:avLst>
              <a:gd name="adj" fmla="val 36705"/>
            </a:avLst>
          </a:prstGeom>
          <a:gradFill>
            <a:gsLst>
              <a:gs pos="1000">
                <a:srgbClr val="7CEFD8">
                  <a:alpha val="79000"/>
                </a:srgbClr>
              </a:gs>
              <a:gs pos="61000">
                <a:srgbClr val="6672E4">
                  <a:alpha val="84000"/>
                </a:srgbClr>
              </a:gs>
              <a:gs pos="98000">
                <a:srgbClr val="882BE5">
                  <a:alpha val="66000"/>
                </a:srgbClr>
              </a:gs>
            </a:gsLst>
            <a:lin ang="7200000" scaled="0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/>
            <a:endParaRPr lang="ru-RU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85825" y="454642"/>
            <a:ext cx="10539413" cy="738664"/>
          </a:xfrm>
          <a:prstGeom prst="rect">
            <a:avLst/>
          </a:prstGeom>
          <a:ln w="9144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tabLst>
                <a:tab pos="914400" algn="l"/>
              </a:tabLst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 Президента Российской Федерации от 21 июля 2020 г. № 474 «О национальных целях развития Российской Федерации на период до 2030 г.»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8B608A3C-AD7D-7640-9E64-7A37981C79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749" y="1731916"/>
            <a:ext cx="4445000" cy="444500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DDB05894-D830-8041-9E5D-849ABCB70F06}"/>
              </a:ext>
            </a:extLst>
          </p:cNvPr>
          <p:cNvSpPr txBox="1"/>
          <p:nvPr/>
        </p:nvSpPr>
        <p:spPr>
          <a:xfrm>
            <a:off x="5071518" y="1764651"/>
            <a:ext cx="677150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национальной цели «Возможности для самореализации и развития талантов» установить следующие целевые показатели, характеризующие достижение национальных целей к 2030 году:</a:t>
            </a:r>
          </a:p>
          <a:p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…создание условий для воспитания гармонично развитой и социально ответственной личности на основе духовно-нравственных ценностей народов Российской Федерации, исторических и национально-культурных традиций…</a:t>
            </a:r>
          </a:p>
          <a:p>
            <a:endParaRPr lang="ru-RU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2316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67543" y="518807"/>
            <a:ext cx="9507665" cy="289823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defPPr rtl="0">
              <a:defRPr lang="ru-RU"/>
            </a:defPPr>
            <a:lvl1pPr marL="12700">
              <a:lnSpc>
                <a:spcPct val="90000"/>
              </a:lnSpc>
              <a:spcBef>
                <a:spcPts val="100"/>
              </a:spcBef>
              <a:defRPr sz="2000" b="1">
                <a:solidFill>
                  <a:srgbClr val="872DE5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ВЫБРАТЬ ПРИОРИТЕТНЫЕ ВОСПИТАТЕЛЬНЫЕ НАПРАВЛЕНИЯ?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23900" y="1701658"/>
            <a:ext cx="5422900" cy="11003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spcBef>
                <a:spcPts val="100"/>
              </a:spcBef>
            </a:pPr>
            <a:r>
              <a:rPr lang="ru-RU" sz="1700" b="1" spc="-5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ПРИОРИТЕТНЫЕ</a:t>
            </a:r>
            <a:r>
              <a:rPr lang="ru-RU" sz="1700" b="1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spc="-15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</a:t>
            </a:r>
            <a:r>
              <a:rPr lang="ru-RU" sz="1700" b="1" spc="-10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spc="5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</a:t>
            </a:r>
            <a:endParaRPr lang="ru-RU" sz="1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9525">
              <a:spcBef>
                <a:spcPts val="185"/>
              </a:spcBef>
            </a:pPr>
            <a:r>
              <a:rPr lang="ru-RU" sz="1700" b="1" spc="-10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ОБОЗНАЧЕНЫ </a:t>
            </a:r>
            <a:r>
              <a:rPr lang="ru-RU" sz="1700" b="1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700" b="1" spc="-15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СТРАТЕГИИ</a:t>
            </a:r>
            <a:r>
              <a:rPr lang="ru-RU" sz="1700" b="1" spc="10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spc="-5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</a:t>
            </a:r>
            <a:r>
              <a:rPr lang="ru-RU" sz="1700" b="1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spc="5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</a:t>
            </a:r>
            <a:r>
              <a:rPr lang="ru-RU" sz="1700" b="1" spc="-10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700" b="1" spc="-20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spc="-15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</a:t>
            </a:r>
            <a:r>
              <a:rPr lang="ru-RU" sz="1700" b="1" spc="-5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</a:t>
            </a:r>
            <a:r>
              <a:rPr lang="ru-RU" sz="1700" b="1" spc="-15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spc="-5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endParaRPr lang="ru-RU" sz="1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255395"/>
            <a:r>
              <a:rPr lang="ru-RU" sz="1700" b="1" spc="-15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</a:t>
            </a:r>
            <a:r>
              <a:rPr lang="ru-RU" sz="1700" b="1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r>
              <a:rPr lang="ru-RU" sz="1700" b="1" spc="-10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</a:t>
            </a:r>
            <a:r>
              <a:rPr lang="ru-RU" sz="1700" b="1" spc="-15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spc="-30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r>
              <a:rPr lang="ru-RU" b="1" spc="-30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8486" y="3128202"/>
            <a:ext cx="510222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spcBef>
                <a:spcPts val="100"/>
              </a:spcBef>
            </a:pPr>
            <a:r>
              <a:rPr lang="ru-RU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гражданское</a:t>
            </a:r>
            <a:r>
              <a:rPr lang="ru-RU" b="1" spc="-3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b="1" spc="-3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патриотическое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spc="-2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b="1" spc="5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</a:t>
            </a:r>
            <a:r>
              <a:rPr b="1" spc="15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ание</a:t>
            </a:r>
            <a:r>
              <a:rPr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28486" y="3732411"/>
            <a:ext cx="447103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8600" indent="-228600">
              <a:lnSpc>
                <a:spcPct val="100000"/>
              </a:lnSpc>
              <a:spcBef>
                <a:spcPts val="100"/>
              </a:spcBef>
              <a:buFont typeface="Microsoft Sans Serif"/>
              <a:buChar char="•"/>
              <a:tabLst>
                <a:tab pos="228600" algn="l"/>
              </a:tabLst>
            </a:pPr>
            <a:r>
              <a:rPr sz="20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духовно-нравственное</a:t>
            </a:r>
            <a:r>
              <a:rPr sz="2000" b="1" spc="-8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развитие;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15786" y="4061595"/>
            <a:ext cx="5114925" cy="237565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241300" marR="494030" indent="-228600">
              <a:lnSpc>
                <a:spcPts val="2590"/>
              </a:lnSpc>
              <a:spcBef>
                <a:spcPts val="425"/>
              </a:spcBef>
              <a:buFont typeface="Microsoft Sans Serif"/>
              <a:buChar char="•"/>
              <a:tabLst>
                <a:tab pos="241300" algn="l"/>
              </a:tabLst>
            </a:pPr>
            <a:r>
              <a:rPr sz="20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приобщение </a:t>
            </a:r>
            <a:r>
              <a:rPr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к </a:t>
            </a:r>
            <a:r>
              <a:rPr sz="2000" b="1" spc="-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культурному </a:t>
            </a:r>
            <a:r>
              <a:rPr sz="2000" b="1" spc="-58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наследию;</a:t>
            </a:r>
            <a:endParaRPr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marR="692785" indent="-228600">
              <a:lnSpc>
                <a:spcPts val="2590"/>
              </a:lnSpc>
              <a:spcBef>
                <a:spcPts val="10"/>
              </a:spcBef>
              <a:buFont typeface="Microsoft Sans Serif"/>
              <a:buChar char="•"/>
              <a:tabLst>
                <a:tab pos="241300" algn="l"/>
              </a:tabLst>
            </a:pPr>
            <a:r>
              <a:rPr sz="20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развитие </a:t>
            </a:r>
            <a:r>
              <a:rPr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sz="2000" b="1" spc="-3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 </a:t>
            </a:r>
            <a:r>
              <a:rPr sz="2000" b="1" spc="-58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здоровья;</a:t>
            </a:r>
            <a:endParaRPr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indent="-228600">
              <a:lnSpc>
                <a:spcPts val="2415"/>
              </a:lnSpc>
              <a:buFont typeface="Microsoft Sans Serif"/>
              <a:buChar char="•"/>
              <a:tabLst>
                <a:tab pos="241300" algn="l"/>
              </a:tabLst>
            </a:pPr>
            <a:r>
              <a:rPr sz="2000" b="1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трудовое</a:t>
            </a:r>
            <a:r>
              <a:rPr sz="2000" b="1" spc="-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</a:t>
            </a:r>
            <a:r>
              <a:rPr sz="2000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</a:p>
          <a:p>
            <a:pPr marL="241300">
              <a:lnSpc>
                <a:spcPts val="2595"/>
              </a:lnSpc>
            </a:pPr>
            <a:r>
              <a:rPr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профессиональное</a:t>
            </a:r>
            <a:r>
              <a:rPr sz="20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самоопределение;</a:t>
            </a:r>
            <a:endParaRPr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indent="-228600">
              <a:lnSpc>
                <a:spcPts val="2735"/>
              </a:lnSpc>
              <a:buFont typeface="Microsoft Sans Serif"/>
              <a:buChar char="•"/>
              <a:tabLst>
                <a:tab pos="241300" algn="l"/>
              </a:tabLst>
            </a:pPr>
            <a:r>
              <a:rPr sz="2000" b="1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экологическое </a:t>
            </a:r>
            <a:r>
              <a:rPr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522777" y="1658626"/>
            <a:ext cx="4977765" cy="3434273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57150" marR="5080" indent="28575">
              <a:spcBef>
                <a:spcPts val="480"/>
              </a:spcBef>
            </a:pPr>
            <a:r>
              <a:rPr lang="ru-RU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ВОСПИТАТЕЛЬНЫХ ЗАДАЧ  ДЛЯ ДЕТЕЙ ДОШКОЛЬНОГО ВОЗРАСТА</a:t>
            </a:r>
          </a:p>
          <a:p>
            <a:pPr marL="85725"/>
            <a:r>
              <a:rPr lang="ru-RU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УКАЗАНЫ В ЛЮБОМ УЧЕБНИКЕ</a:t>
            </a:r>
          </a:p>
          <a:p>
            <a:pPr marL="85725"/>
            <a:r>
              <a:rPr lang="ru-RU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«ДОШКОЛЬНАЯ ПЕДАГОГИКА»:</a:t>
            </a:r>
          </a:p>
          <a:p>
            <a:pPr marL="85725"/>
            <a:endParaRPr lang="ru-RU" b="1" spc="-15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indent="-228600">
              <a:lnSpc>
                <a:spcPct val="100000"/>
              </a:lnSpc>
              <a:spcBef>
                <a:spcPts val="670"/>
              </a:spcBef>
              <a:buFont typeface="Microsoft Sans Serif"/>
              <a:buChar char="•"/>
              <a:tabLst>
                <a:tab pos="241300" algn="l"/>
              </a:tabLst>
            </a:pPr>
            <a:r>
              <a:rPr sz="2000" b="1" spc="-5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нравственное</a:t>
            </a:r>
            <a:r>
              <a:rPr sz="2000" b="1" spc="-4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воспитание;</a:t>
            </a:r>
            <a:endParaRPr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indent="-228600">
              <a:lnSpc>
                <a:spcPct val="100000"/>
              </a:lnSpc>
              <a:spcBef>
                <a:spcPts val="665"/>
              </a:spcBef>
              <a:buFont typeface="Microsoft Sans Serif"/>
              <a:buChar char="•"/>
              <a:tabLst>
                <a:tab pos="241300" algn="l"/>
              </a:tabLst>
            </a:pPr>
            <a:r>
              <a:rPr sz="2000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эстетическое</a:t>
            </a:r>
            <a:r>
              <a:rPr sz="20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воспитание;</a:t>
            </a:r>
            <a:endParaRPr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Microsoft Sans Serif"/>
              <a:buChar char="•"/>
              <a:tabLst>
                <a:tab pos="241300" algn="l"/>
              </a:tabLst>
            </a:pPr>
            <a:r>
              <a:rPr sz="20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</a:t>
            </a:r>
            <a:r>
              <a:rPr sz="2000" b="1" spc="-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воспитание;</a:t>
            </a:r>
            <a:endParaRPr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indent="-228600">
              <a:lnSpc>
                <a:spcPct val="100000"/>
              </a:lnSpc>
              <a:spcBef>
                <a:spcPts val="675"/>
              </a:spcBef>
              <a:buFont typeface="Microsoft Sans Serif"/>
              <a:buChar char="•"/>
              <a:tabLst>
                <a:tab pos="241300" algn="l"/>
              </a:tabLst>
            </a:pPr>
            <a:r>
              <a:rPr sz="2000" b="1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трудовое</a:t>
            </a:r>
            <a:r>
              <a:rPr sz="2000" b="1" spc="-4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воспитание;</a:t>
            </a:r>
            <a:endParaRPr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Microsoft Sans Serif"/>
              <a:buChar char="•"/>
              <a:tabLst>
                <a:tab pos="241300" algn="l"/>
              </a:tabLst>
            </a:pPr>
            <a:r>
              <a:rPr sz="20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умственное</a:t>
            </a:r>
            <a:r>
              <a:rPr sz="2000" b="1" spc="-4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воспитание.</a:t>
            </a:r>
            <a:endParaRPr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42" r="1189" b="-1100"/>
          <a:stretch/>
        </p:blipFill>
        <p:spPr>
          <a:xfrm rot="10800000" flipV="1">
            <a:off x="0" y="0"/>
            <a:ext cx="1567543" cy="1548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546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9149" y="-337290"/>
            <a:ext cx="10350230" cy="195181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НАПРАВЛЕНИЯ ВОСПИТАНИЯ И ФОРМИРУЕМЫЕ ЦЕННОСТИ</a:t>
            </a:r>
            <a:b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ПРИМЕРНАЯ РАБОЧАЯ ПРОГРАММА ВОСПИТАНИЯ ДЛЯ ОБРАЗОВАТЕЛЬНЫХ ОРГАНИЗАЦИЙ, РЕАЛИЗУЮЩИХ ОБРАЗОВАТЕЛЬНЫЕ ПРОГРАММЫ ДОШКОЛЬНОГО ОБРАЗОВАНИЯ </a:t>
            </a:r>
            <a:endParaRPr lang="ru-RU" sz="1800" b="1" dirty="0">
              <a:solidFill>
                <a:srgbClr val="002060"/>
              </a:solidFill>
              <a:highlight>
                <a:srgbClr val="00FFFF"/>
              </a:highlight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5646" y="1931184"/>
            <a:ext cx="5363845" cy="4560223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lang="ru-RU" sz="2800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</a:p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lang="ru-RU" sz="2800" b="1" spc="-15" dirty="0">
                <a:solidFill>
                  <a:srgbClr val="872DE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Патриотическое</a:t>
            </a:r>
          </a:p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lang="ru-RU" sz="2800" b="1" spc="-15" dirty="0">
                <a:solidFill>
                  <a:srgbClr val="872DE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Социальное</a:t>
            </a:r>
          </a:p>
          <a:p>
            <a:pPr marL="12700">
              <a:lnSpc>
                <a:spcPct val="100000"/>
              </a:lnSpc>
              <a:spcBef>
                <a:spcPts val="680"/>
              </a:spcBef>
            </a:pPr>
            <a:endParaRPr lang="ru-RU" sz="2800" b="1" spc="-15" dirty="0">
              <a:solidFill>
                <a:srgbClr val="872DE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lang="ru-RU" sz="2800" b="1" spc="-15" dirty="0">
                <a:solidFill>
                  <a:srgbClr val="872DE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Познавательное</a:t>
            </a:r>
          </a:p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lang="ru-RU" sz="2800" b="1" spc="-15" dirty="0">
                <a:solidFill>
                  <a:srgbClr val="872DE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и оздоровительное</a:t>
            </a:r>
          </a:p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lang="ru-RU" sz="2800" b="1" spc="-15" dirty="0">
                <a:solidFill>
                  <a:srgbClr val="872DE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Трудовое</a:t>
            </a:r>
          </a:p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lang="ru-RU" sz="2800" b="1" spc="-15" dirty="0">
                <a:solidFill>
                  <a:srgbClr val="872DE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Этико-эстетическое</a:t>
            </a:r>
          </a:p>
          <a:p>
            <a:pPr marL="12700">
              <a:lnSpc>
                <a:spcPct val="100000"/>
              </a:lnSpc>
              <a:spcBef>
                <a:spcPts val="680"/>
              </a:spcBef>
            </a:pPr>
            <a:endParaRPr lang="ru-RU" sz="2000" b="1" spc="-15" dirty="0">
              <a:solidFill>
                <a:srgbClr val="872DE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16572" y="1927823"/>
            <a:ext cx="6192807" cy="4482637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 indent="-96838">
              <a:spcBef>
                <a:spcPts val="680"/>
              </a:spcBef>
            </a:pPr>
            <a:r>
              <a:rPr lang="ru-RU" sz="2800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Базовые ценности</a:t>
            </a:r>
          </a:p>
          <a:p>
            <a:pPr marL="12700" indent="-96838">
              <a:spcBef>
                <a:spcPts val="680"/>
              </a:spcBef>
            </a:pPr>
            <a:r>
              <a:rPr lang="ru-RU" sz="2800" b="1" spc="-15" dirty="0">
                <a:solidFill>
                  <a:srgbClr val="8335E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Родина, природа</a:t>
            </a:r>
          </a:p>
          <a:p>
            <a:pPr marL="12700" indent="-96838">
              <a:spcBef>
                <a:spcPts val="680"/>
              </a:spcBef>
            </a:pPr>
            <a:r>
              <a:rPr lang="ru-RU" sz="2800" b="1" spc="-15" dirty="0">
                <a:solidFill>
                  <a:srgbClr val="8335E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Человек, семья, дружба, сотрудничество</a:t>
            </a:r>
          </a:p>
          <a:p>
            <a:pPr marL="12700" indent="-96838">
              <a:spcBef>
                <a:spcPts val="680"/>
              </a:spcBef>
            </a:pPr>
            <a:r>
              <a:rPr lang="ru-RU" sz="2800" b="1" spc="-15" dirty="0">
                <a:solidFill>
                  <a:srgbClr val="8335E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Знание</a:t>
            </a:r>
          </a:p>
          <a:p>
            <a:pPr marL="12700" indent="-96838">
              <a:spcBef>
                <a:spcPts val="680"/>
              </a:spcBef>
            </a:pPr>
            <a:r>
              <a:rPr lang="ru-RU" sz="2800" b="1" spc="-15" dirty="0">
                <a:solidFill>
                  <a:srgbClr val="8335E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 </a:t>
            </a:r>
          </a:p>
          <a:p>
            <a:pPr marL="12700" indent="-96838">
              <a:spcBef>
                <a:spcPts val="680"/>
              </a:spcBef>
            </a:pPr>
            <a:r>
              <a:rPr lang="ru-RU" sz="2800" b="1" spc="-15" dirty="0">
                <a:solidFill>
                  <a:srgbClr val="8335E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 </a:t>
            </a:r>
          </a:p>
          <a:p>
            <a:pPr marL="12700" indent="-96838">
              <a:spcBef>
                <a:spcPts val="680"/>
              </a:spcBef>
            </a:pPr>
            <a:r>
              <a:rPr lang="ru-RU" sz="2800" b="1" spc="-15" dirty="0">
                <a:solidFill>
                  <a:srgbClr val="8335E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 и красота</a:t>
            </a:r>
          </a:p>
          <a:p>
            <a:pPr marL="12700" indent="-96838">
              <a:spcBef>
                <a:spcPts val="680"/>
              </a:spcBef>
            </a:pPr>
            <a:endParaRPr lang="ru-RU" sz="2000" b="1" spc="-1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42" r="1189" b="-1100"/>
          <a:stretch/>
        </p:blipFill>
        <p:spPr>
          <a:xfrm rot="10800000" flipV="1">
            <a:off x="0" y="0"/>
            <a:ext cx="1567543" cy="1548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825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97428" y="1849846"/>
            <a:ext cx="9797144" cy="37880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marR="337820" indent="-228600">
              <a:lnSpc>
                <a:spcPts val="3890"/>
              </a:lnSpc>
              <a:spcBef>
                <a:spcPts val="620"/>
              </a:spcBef>
              <a:buFont typeface="Microsoft Sans Serif"/>
              <a:buChar char="•"/>
              <a:tabLst>
                <a:tab pos="241300" algn="l"/>
              </a:tabLst>
            </a:pPr>
            <a:r>
              <a:rPr lang="ru-RU" sz="20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</a:t>
            </a:r>
            <a:r>
              <a:rPr lang="ru-RU" sz="2000" spc="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ФЗ</a:t>
            </a:r>
            <a:r>
              <a:rPr lang="ru-RU" sz="20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«ОБ</a:t>
            </a:r>
            <a:r>
              <a:rPr lang="ru-RU" sz="20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ОБРАЗОВАНИИ</a:t>
            </a:r>
            <a:r>
              <a:rPr lang="ru-RU" sz="20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РОССИЙСКОЙ </a:t>
            </a:r>
            <a:r>
              <a:rPr lang="ru-RU" sz="20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ФЕДЕРАЦИИ»</a:t>
            </a:r>
            <a:r>
              <a:rPr lang="ru-RU" sz="2000" spc="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u-RU" sz="20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ВОПРОСАМ</a:t>
            </a:r>
            <a:r>
              <a:rPr lang="ru-RU" sz="20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</a:t>
            </a:r>
            <a:r>
              <a:rPr lang="ru-RU" sz="2000" spc="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ОБУЧАЮЩИХСЯ: </a:t>
            </a:r>
            <a:r>
              <a:rPr lang="ru-RU" sz="2000" spc="-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</a:t>
            </a:r>
            <a:r>
              <a:rPr lang="ru-RU" sz="20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НОВОВВЕДЕНИЙ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indent="-228600">
              <a:lnSpc>
                <a:spcPts val="4105"/>
              </a:lnSpc>
              <a:spcBef>
                <a:spcPts val="505"/>
              </a:spcBef>
              <a:buFont typeface="Microsoft Sans Serif"/>
              <a:buChar char="•"/>
              <a:tabLst>
                <a:tab pos="241300" algn="l"/>
              </a:tabLst>
            </a:pPr>
            <a:r>
              <a:rPr lang="ru-RU" sz="20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</a:t>
            </a:r>
            <a:r>
              <a:rPr lang="ru-RU" sz="20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</a:t>
            </a:r>
            <a:r>
              <a:rPr lang="ru-RU" sz="2000" spc="-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ВОСПИТАТЕЛЬНЫХ</a:t>
            </a:r>
            <a:r>
              <a:rPr lang="ru-RU" sz="2000" spc="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</a:t>
            </a:r>
            <a:r>
              <a:rPr lang="ru-RU" sz="20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</a:p>
          <a:p>
            <a:pPr marL="241300" marR="757555">
              <a:lnSpc>
                <a:spcPts val="3890"/>
              </a:lnSpc>
              <a:spcBef>
                <a:spcPts val="275"/>
              </a:spcBef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ПРОГРАММАХ</a:t>
            </a:r>
            <a:r>
              <a:rPr lang="ru-RU" sz="20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</a:t>
            </a:r>
            <a:r>
              <a:rPr lang="ru-RU" sz="2000" spc="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ОБРАЗОВАНИЯ:</a:t>
            </a:r>
            <a:r>
              <a:rPr lang="ru-RU" sz="20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ТИПИЧНЫЙ </a:t>
            </a:r>
            <a:r>
              <a:rPr lang="ru-RU" sz="2000" spc="-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4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ПОДХОД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marR="5080" indent="-228600">
              <a:lnSpc>
                <a:spcPts val="3890"/>
              </a:lnSpc>
              <a:spcBef>
                <a:spcPts val="990"/>
              </a:spcBef>
              <a:buFont typeface="Microsoft Sans Serif"/>
              <a:buChar char="•"/>
              <a:tabLst>
                <a:tab pos="241300" algn="l"/>
              </a:tabLst>
            </a:pPr>
            <a:r>
              <a:rPr lang="ru-RU" sz="2000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ДЕЯТЕЛЬНОСТИ ДОО ПО СОЗДАНИЮ РАБОЧЕЙ ПРОГРАММЫ ВОСПИТАНИЯ </a:t>
            </a:r>
          </a:p>
          <a:p>
            <a:pPr marL="241300" indent="-228600">
              <a:lnSpc>
                <a:spcPts val="4105"/>
              </a:lnSpc>
              <a:spcBef>
                <a:spcPts val="520"/>
              </a:spcBef>
              <a:buFont typeface="Microsoft Sans Serif"/>
              <a:buChar char="•"/>
              <a:tabLst>
                <a:tab pos="241300" algn="l"/>
              </a:tabLst>
            </a:pPr>
            <a:r>
              <a:rPr lang="ru-RU" sz="20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РАБОЧЕЙ ПРОГРАММЫ ВОСПИТАНИЯ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42" r="1189" b="-1100"/>
          <a:stretch/>
        </p:blipFill>
        <p:spPr>
          <a:xfrm rot="10800000" flipV="1">
            <a:off x="-1" y="4913"/>
            <a:ext cx="1567543" cy="154810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567541" y="674746"/>
            <a:ext cx="9260115" cy="505267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ПРОБЛЕМНОЕ ПОЛЕ ДЛЯ ОБСУЖДЕНИЯ</a:t>
            </a:r>
          </a:p>
        </p:txBody>
      </p:sp>
      <p:sp>
        <p:nvSpPr>
          <p:cNvPr id="6" name="Прямоугольник: Скругленные углы 82">
            <a:extLst>
              <a:ext uri="{FF2B5EF4-FFF2-40B4-BE49-F238E27FC236}">
                <a16:creationId xmlns:a16="http://schemas.microsoft.com/office/drawing/2014/main" xmlns="" id="{F7F9128D-E30C-4733-AE4B-3863B632AE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 rot="16200000">
            <a:off x="998757" y="1948610"/>
            <a:ext cx="397342" cy="403010"/>
          </a:xfrm>
          <a:prstGeom prst="roundRect">
            <a:avLst>
              <a:gd name="adj" fmla="val 50000"/>
            </a:avLst>
          </a:prstGeom>
          <a:gradFill>
            <a:gsLst>
              <a:gs pos="1000">
                <a:srgbClr val="7CEFD8"/>
              </a:gs>
              <a:gs pos="61000">
                <a:srgbClr val="6672E4">
                  <a:alpha val="84000"/>
                </a:srgbClr>
              </a:gs>
              <a:gs pos="98000">
                <a:srgbClr val="882BE5">
                  <a:alpha val="66000"/>
                </a:srgbClr>
              </a:gs>
            </a:gsLst>
            <a:lin ang="7200000" scaled="0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/>
            <a:endParaRPr lang="ru-RU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Прямоугольник: Скругленные углы 82">
            <a:extLst>
              <a:ext uri="{FF2B5EF4-FFF2-40B4-BE49-F238E27FC236}">
                <a16:creationId xmlns:a16="http://schemas.microsoft.com/office/drawing/2014/main" xmlns="" id="{F7F9128D-E30C-4733-AE4B-3863B632AE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 rot="16200000">
            <a:off x="998757" y="3001271"/>
            <a:ext cx="397342" cy="403010"/>
          </a:xfrm>
          <a:prstGeom prst="roundRect">
            <a:avLst>
              <a:gd name="adj" fmla="val 50000"/>
            </a:avLst>
          </a:prstGeom>
          <a:gradFill>
            <a:gsLst>
              <a:gs pos="1000">
                <a:srgbClr val="7CEFD8"/>
              </a:gs>
              <a:gs pos="61000">
                <a:srgbClr val="6672E4">
                  <a:alpha val="84000"/>
                </a:srgbClr>
              </a:gs>
              <a:gs pos="98000">
                <a:srgbClr val="882BE5">
                  <a:alpha val="66000"/>
                </a:srgbClr>
              </a:gs>
            </a:gsLst>
            <a:lin ang="7200000" scaled="0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/>
            <a:endParaRPr lang="ru-RU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Прямоугольник: Скругленные углы 82">
            <a:extLst>
              <a:ext uri="{FF2B5EF4-FFF2-40B4-BE49-F238E27FC236}">
                <a16:creationId xmlns:a16="http://schemas.microsoft.com/office/drawing/2014/main" xmlns="" id="{F7F9128D-E30C-4733-AE4B-3863B632AE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 rot="16200000">
            <a:off x="998756" y="4182710"/>
            <a:ext cx="397342" cy="403010"/>
          </a:xfrm>
          <a:prstGeom prst="roundRect">
            <a:avLst>
              <a:gd name="adj" fmla="val 50000"/>
            </a:avLst>
          </a:prstGeom>
          <a:gradFill>
            <a:gsLst>
              <a:gs pos="1000">
                <a:srgbClr val="7CEFD8"/>
              </a:gs>
              <a:gs pos="61000">
                <a:srgbClr val="6672E4">
                  <a:alpha val="84000"/>
                </a:srgbClr>
              </a:gs>
              <a:gs pos="98000">
                <a:srgbClr val="882BE5">
                  <a:alpha val="66000"/>
                </a:srgbClr>
              </a:gs>
            </a:gsLst>
            <a:lin ang="7200000" scaled="0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/>
            <a:endParaRPr lang="ru-RU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Прямоугольник: Скругленные углы 82">
            <a:extLst>
              <a:ext uri="{FF2B5EF4-FFF2-40B4-BE49-F238E27FC236}">
                <a16:creationId xmlns:a16="http://schemas.microsoft.com/office/drawing/2014/main" xmlns="" id="{F7F9128D-E30C-4733-AE4B-3863B632AE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 rot="16200000">
            <a:off x="998756" y="5265302"/>
            <a:ext cx="397342" cy="403010"/>
          </a:xfrm>
          <a:prstGeom prst="roundRect">
            <a:avLst>
              <a:gd name="adj" fmla="val 50000"/>
            </a:avLst>
          </a:prstGeom>
          <a:gradFill>
            <a:gsLst>
              <a:gs pos="1000">
                <a:srgbClr val="7CEFD8"/>
              </a:gs>
              <a:gs pos="61000">
                <a:srgbClr val="6672E4">
                  <a:alpha val="84000"/>
                </a:srgbClr>
              </a:gs>
              <a:gs pos="98000">
                <a:srgbClr val="882BE5">
                  <a:alpha val="66000"/>
                </a:srgbClr>
              </a:gs>
            </a:gsLst>
            <a:lin ang="7200000" scaled="0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/>
            <a:endParaRPr lang="ru-RU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075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: Скругленные углы 82">
            <a:extLst>
              <a:ext uri="{FF2B5EF4-FFF2-40B4-BE49-F238E27FC236}">
                <a16:creationId xmlns:a16="http://schemas.microsoft.com/office/drawing/2014/main" xmlns="" id="{F7F9128D-E30C-4733-AE4B-3863B632AE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 rot="16200000">
            <a:off x="657670" y="1848413"/>
            <a:ext cx="397342" cy="403010"/>
          </a:xfrm>
          <a:prstGeom prst="roundRect">
            <a:avLst>
              <a:gd name="adj" fmla="val 50000"/>
            </a:avLst>
          </a:prstGeom>
          <a:gradFill>
            <a:gsLst>
              <a:gs pos="1000">
                <a:srgbClr val="7CEFD8"/>
              </a:gs>
              <a:gs pos="61000">
                <a:srgbClr val="6672E4">
                  <a:alpha val="84000"/>
                </a:srgbClr>
              </a:gs>
              <a:gs pos="98000">
                <a:srgbClr val="882BE5">
                  <a:alpha val="66000"/>
                </a:srgbClr>
              </a:gs>
            </a:gsLst>
            <a:lin ang="7200000" scaled="0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/>
            <a:endParaRPr lang="ru-RU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6400" y="192198"/>
            <a:ext cx="10237854" cy="1342419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ФЕДЕРАЛЬНЫЙ ЗАКОН ОТ 31.07.2020 № 304-ФЗ «О ВНЕСЕНИИ  ИЗМЕНЕНИЙ В ФЕДЕРАЛЬНЫЙ ЗАКОН "ОБ ОБРАЗОВАНИИ В  РОССИЙСКОЙ ФЕДЕРАЦИИ" ПО ВОПРОСАМ ВОСПИТАНИЯ  ОБУЧАЮЩИХСЯ»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42" r="1189" b="-1100"/>
          <a:stretch/>
        </p:blipFill>
        <p:spPr>
          <a:xfrm rot="10800000" flipV="1">
            <a:off x="0" y="-13486"/>
            <a:ext cx="1567543" cy="1548102"/>
          </a:xfrm>
          <a:prstGeom prst="rect">
            <a:avLst/>
          </a:prstGeom>
        </p:spPr>
      </p:pic>
      <p:sp>
        <p:nvSpPr>
          <p:cNvPr id="7" name="Прямоугольник: Скругленные углы 82">
            <a:extLst>
              <a:ext uri="{FF2B5EF4-FFF2-40B4-BE49-F238E27FC236}">
                <a16:creationId xmlns:a16="http://schemas.microsoft.com/office/drawing/2014/main" xmlns="" id="{F7F9128D-E30C-4733-AE4B-3863B632AE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 rot="16200000">
            <a:off x="684884" y="2661213"/>
            <a:ext cx="397342" cy="403010"/>
          </a:xfrm>
          <a:prstGeom prst="roundRect">
            <a:avLst>
              <a:gd name="adj" fmla="val 50000"/>
            </a:avLst>
          </a:prstGeom>
          <a:gradFill>
            <a:gsLst>
              <a:gs pos="1000">
                <a:srgbClr val="7CEFD8"/>
              </a:gs>
              <a:gs pos="61000">
                <a:srgbClr val="6672E4">
                  <a:alpha val="84000"/>
                </a:srgbClr>
              </a:gs>
              <a:gs pos="98000">
                <a:srgbClr val="882BE5">
                  <a:alpha val="66000"/>
                </a:srgbClr>
              </a:gs>
            </a:gsLst>
            <a:lin ang="7200000" scaled="0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/>
            <a:endParaRPr lang="ru-RU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Прямоугольник: Скругленные углы 82">
            <a:extLst>
              <a:ext uri="{FF2B5EF4-FFF2-40B4-BE49-F238E27FC236}">
                <a16:creationId xmlns:a16="http://schemas.microsoft.com/office/drawing/2014/main" xmlns="" id="{F7F9128D-E30C-4733-AE4B-3863B632AE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 rot="16200000">
            <a:off x="657670" y="4407788"/>
            <a:ext cx="397342" cy="403010"/>
          </a:xfrm>
          <a:prstGeom prst="roundRect">
            <a:avLst>
              <a:gd name="adj" fmla="val 50000"/>
            </a:avLst>
          </a:prstGeom>
          <a:gradFill>
            <a:gsLst>
              <a:gs pos="1000">
                <a:srgbClr val="7CEFD8"/>
              </a:gs>
              <a:gs pos="61000">
                <a:srgbClr val="6672E4">
                  <a:alpha val="84000"/>
                </a:srgbClr>
              </a:gs>
              <a:gs pos="98000">
                <a:srgbClr val="882BE5">
                  <a:alpha val="66000"/>
                </a:srgbClr>
              </a:gs>
            </a:gsLst>
            <a:lin ang="7200000" scaled="0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/>
            <a:endParaRPr lang="ru-RU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9814" y="1785817"/>
            <a:ext cx="11222243" cy="4536498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719138" indent="-457200">
              <a:spcBef>
                <a:spcPts val="775"/>
              </a:spcBef>
              <a:buFont typeface="+mj-lt"/>
              <a:buAutoNum type="arabicPeriod"/>
              <a:tabLst>
                <a:tab pos="241300" algn="l"/>
              </a:tabLst>
            </a:pPr>
            <a:r>
              <a:rPr lang="ru-RU" sz="20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НАСТОЯЩИЙ</a:t>
            </a:r>
            <a:r>
              <a:rPr lang="ru-RU" sz="2000" spc="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</a:t>
            </a:r>
            <a:r>
              <a:rPr lang="ru-RU" sz="2000" spc="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</a:t>
            </a:r>
            <a:r>
              <a:rPr lang="ru-RU" sz="20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ВСТУПИЛ</a:t>
            </a:r>
            <a:r>
              <a:rPr lang="ru-RU" sz="2000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СИЛУ</a:t>
            </a:r>
            <a:r>
              <a:rPr lang="ru-RU" sz="2000" spc="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7D4B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dirty="0">
                <a:solidFill>
                  <a:srgbClr val="7D4B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7D4B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000" spc="15" dirty="0">
                <a:solidFill>
                  <a:srgbClr val="7D4B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7D4B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СЕНТЯБРЯ</a:t>
            </a:r>
            <a:r>
              <a:rPr lang="ru-RU" sz="2000" dirty="0">
                <a:solidFill>
                  <a:srgbClr val="7D4B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7D4B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  <a:r>
              <a:rPr lang="ru-RU" sz="2000" spc="25" dirty="0">
                <a:solidFill>
                  <a:srgbClr val="7D4B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25" dirty="0">
                <a:solidFill>
                  <a:srgbClr val="7D4B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r>
              <a:rPr lang="ru-RU" sz="2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9138" indent="-457200">
              <a:spcBef>
                <a:spcPts val="775"/>
              </a:spcBef>
              <a:buFont typeface="+mj-lt"/>
              <a:buAutoNum type="arabicPeriod"/>
              <a:tabLst>
                <a:tab pos="241300" algn="l"/>
              </a:tabLst>
            </a:pPr>
            <a:endParaRPr lang="ru-RU" sz="2000" spc="-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9138" indent="-457200">
              <a:spcBef>
                <a:spcPts val="775"/>
              </a:spcBef>
              <a:buFont typeface="+mj-lt"/>
              <a:buAutoNum type="arabicPeriod"/>
              <a:tabLst>
                <a:tab pos="241300" algn="l"/>
              </a:tabLst>
            </a:pPr>
            <a:r>
              <a:rPr lang="ru-RU" sz="20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</a:t>
            </a:r>
            <a:r>
              <a:rPr lang="ru-RU" sz="2000" spc="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  <a:r>
              <a:rPr lang="ru-RU" sz="2000" spc="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ПОДЛЕЖАТ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ПРИВЕДЕНИЮ</a:t>
            </a:r>
            <a:r>
              <a:rPr lang="ru-RU" sz="2000" spc="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spc="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</a:t>
            </a:r>
            <a:r>
              <a:rPr lang="ru-RU" sz="2000" spc="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r>
              <a:rPr lang="ru-RU" sz="20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000" spc="-6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ПОЛОЖЕНИЯМИ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ЗАКОНА</a:t>
            </a:r>
            <a:r>
              <a:rPr lang="ru-RU" sz="2000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ru-RU" sz="2000" spc="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r>
            <a:r>
              <a:rPr lang="ru-RU" sz="2000" spc="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ДЕКАБРЯ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2012</a:t>
            </a:r>
            <a:r>
              <a:rPr lang="ru-RU" sz="2000" spc="3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2000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273-ФЗ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ru-RU" sz="20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</a:t>
            </a:r>
            <a:r>
              <a:rPr lang="ru-RU" sz="2000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ОБРАЗОВАНИИ В </a:t>
            </a:r>
            <a:r>
              <a:rPr lang="ru-RU" sz="20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ФЕДЕРАЦИИ»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(В </a:t>
            </a:r>
            <a:r>
              <a:rPr lang="ru-RU" sz="20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РЕДАКЦИИ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НАСТОЯЩЕГО </a:t>
            </a:r>
            <a:r>
              <a:rPr lang="ru-RU" sz="2000" spc="-6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r>
              <a:rPr lang="ru-RU" sz="20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ЗАКОНА) </a:t>
            </a:r>
            <a:r>
              <a:rPr lang="ru-RU" sz="2000" spc="-5" dirty="0">
                <a:solidFill>
                  <a:srgbClr val="7D4B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ПОЗДНЕЕ 1 СЕНТЯБРЯ 2021 ГОДА</a:t>
            </a:r>
            <a:r>
              <a:rPr lang="ru-RU" sz="2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9138" marR="1054100" indent="-457200">
              <a:spcBef>
                <a:spcPts val="944"/>
              </a:spcBef>
              <a:buFont typeface="+mj-lt"/>
              <a:buAutoNum type="arabicPeriod"/>
              <a:tabLst>
                <a:tab pos="241300" algn="l"/>
              </a:tabLst>
            </a:pPr>
            <a:endParaRPr lang="ru-RU" sz="2000" spc="-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9138" marR="1054100" indent="-457200">
              <a:spcBef>
                <a:spcPts val="944"/>
              </a:spcBef>
              <a:buFont typeface="+mj-lt"/>
              <a:buAutoNum type="arabicPeriod"/>
              <a:tabLst>
                <a:tab pos="241300" algn="l"/>
              </a:tabLst>
            </a:pPr>
            <a:r>
              <a:rPr lang="ru-RU" sz="20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ОРГАНИЗАЦИИ,</a:t>
            </a:r>
            <a:r>
              <a:rPr lang="ru-RU" sz="2000" spc="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ОСУЩЕСТВЛЯЮЩИЕ</a:t>
            </a:r>
            <a:r>
              <a:rPr lang="ru-RU" sz="2000" spc="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ОБРАЗОВАТЕЛЬНУЮ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ДЕЯТЕЛЬНОСТЬ, </a:t>
            </a:r>
            <a:r>
              <a:rPr lang="ru-RU" sz="2000" spc="-6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7D4B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ОБЯЗАНЫ ПРОИНФОРМИРОВАТЬ </a:t>
            </a:r>
            <a:r>
              <a:rPr lang="ru-RU" sz="20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</a:t>
            </a:r>
            <a:r>
              <a:rPr lang="ru-RU" sz="2000" spc="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(ИЛИ)</a:t>
            </a:r>
            <a:r>
              <a:rPr lang="ru-RU" sz="2000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</a:t>
            </a:r>
            <a:r>
              <a:rPr lang="ru-RU" sz="2000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</a:t>
            </a:r>
            <a:r>
              <a:rPr lang="ru-RU" sz="20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(ЗАКОННЫХ</a:t>
            </a:r>
            <a:r>
              <a:rPr lang="ru-RU" sz="20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ПРЕДСТАВИТЕЛЕЙ)</a:t>
            </a:r>
            <a:r>
              <a:rPr lang="ru-RU" sz="2000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ИЗМЕНЕНИЯХ,</a:t>
            </a:r>
            <a:r>
              <a:rPr lang="ru-RU" sz="20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ВНЕСЕННЫХ</a:t>
            </a:r>
            <a:r>
              <a:rPr lang="ru-RU" sz="2000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ТАКИЕ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  <a:r>
              <a:rPr lang="ru-RU" sz="20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spc="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</a:t>
            </a:r>
            <a:r>
              <a:rPr lang="ru-RU" sz="2000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ФЕДЕРАЛЬНЫМ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</a:t>
            </a:r>
            <a:r>
              <a:rPr lang="ru-RU" sz="20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ru-RU" sz="2000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r>
            <a:r>
              <a:rPr lang="ru-RU" sz="2000" spc="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ДЕКАБРЯ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2012 </a:t>
            </a:r>
            <a:r>
              <a:rPr lang="ru-RU" sz="2000" spc="-6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r>
              <a:rPr lang="ru-RU" sz="20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№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273-ФЗ</a:t>
            </a:r>
            <a:r>
              <a:rPr lang="ru-RU" sz="2000" spc="4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</a:t>
            </a:r>
            <a:r>
              <a:rPr lang="ru-RU" sz="2000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ОБРАЗОВАНИИ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</a:t>
            </a:r>
            <a:r>
              <a:rPr lang="ru-RU" sz="20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ФЕДЕРАЦИИ»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(В</a:t>
            </a:r>
            <a:r>
              <a:rPr lang="ru-RU" sz="20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РЕДАКЦИИ </a:t>
            </a:r>
            <a:r>
              <a:rPr lang="ru-RU" sz="20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НАСТОЯЩЕГО</a:t>
            </a:r>
            <a:r>
              <a:rPr lang="ru-RU" sz="20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r>
              <a:rPr lang="ru-RU" sz="20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ЗАКОНА).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9311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_30740524_TF33668227.potx" id="{B65CD55F-C674-4D94-A054-112C1C8B0BA1}" vid="{823553B5-3B0A-463E-A0F4-6ACAF817F3B8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Управление персоналом, от 24Slides</Template>
  <TotalTime>0</TotalTime>
  <Words>2300</Words>
  <Application>Microsoft Office PowerPoint</Application>
  <PresentationFormat>Произвольный</PresentationFormat>
  <Paragraphs>289</Paragraphs>
  <Slides>30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Слайд 1 с информацией о кадрах</vt:lpstr>
      <vt:lpstr>Слайд 1 с информацией о кадрах</vt:lpstr>
      <vt:lpstr>НОРМАТИВНОЕ ПРАВОВОЕ И ИНФОРМАЦИОННОЕ ОБЕСПЕЧЕНИЕ</vt:lpstr>
      <vt:lpstr>Презентация PowerPoint</vt:lpstr>
      <vt:lpstr>Презентация PowerPoint</vt:lpstr>
      <vt:lpstr>Презентация PowerPoint</vt:lpstr>
      <vt:lpstr>  НАПРАВЛЕНИЯ ВОСПИТАНИЯ И ФОРМИРУЕМЫЕ ЦЕННОСТИ ПРИМЕРНАЯ РАБОЧАЯ ПРОГРАММА ВОСПИТАНИЯ ДЛЯ ОБРАЗОВАТЕЛЬНЫХ ОРГАНИЗАЦИЙ, РЕАЛИЗУЮЩИХ ОБРАЗОВАТЕЛЬНЫЕ ПРОГРАММЫ ДОШКОЛЬНОГО ОБРАЗОВАНИЯ </vt:lpstr>
      <vt:lpstr>Презентация PowerPoint</vt:lpstr>
      <vt:lpstr>ФЕДЕРАЛЬНЫЙ ЗАКОН ОТ 31.07.2020 № 304-ФЗ «О ВНЕСЕНИИ  ИЗМЕНЕНИЙ В ФЕДЕРАЛЬНЫЙ ЗАКОН "ОБ ОБРАЗОВАНИИ В  РОССИЙСКОЙ ФЕДЕРАЦИИ" ПО ВОПРОСАМ ВОСПИТАНИЯ  ОБУЧАЮЩИХСЯ»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ВИДЫ РАБОЧИХ ПРОГРАММ И ПЛАНОВ</vt:lpstr>
      <vt:lpstr>Презентация PowerPoint</vt:lpstr>
      <vt:lpstr>Презентация PowerPoint</vt:lpstr>
      <vt:lpstr>Презентация PowerPoint</vt:lpstr>
      <vt:lpstr>  СТРУКТУРА РАБОЧЕЙ ПРОГРАММЫ ВОСПИТАНИЯ</vt:lpstr>
      <vt:lpstr>РАЗДЕЛ I. ЦЕЛЕВЫЕ ОРИЕНТИРЫ И ПЛАНИРУЕМЫЕ  РЕЗУЛЬТАТЫ ПРИМЕРНОЙ ПРОГРАММЫ</vt:lpstr>
      <vt:lpstr>ЦЕЛЕВЫЕ ОРИЕНТИРЫ ВОСПИТАТЕЛЬНОЙ РАБОТЫ ДЛЯ ДЕТЕЙ МЛАДЕНЧЕСКОГО И РАННЕГО ВОЗРАСТА (ДО 3 ЛЕТ)  ПОРТРЕТ РЕБЕНКА МЛАДЕНЧЕСКОГО И РАННЕГО ВОЗРАСТА (К 3-М ГОДАМ) </vt:lpstr>
      <vt:lpstr>Целевые ориентиры воспитательной работы для детей дошкольного возраста (до 8 лет) Портрет ребенка дошкольного возраста (к 8-ми годам)  </vt:lpstr>
      <vt:lpstr> РАЗДЕЛ II. СОДЕРЖАТЕЛЬНЫЙ </vt:lpstr>
      <vt:lpstr> РАЗДЕЛ III. ОРГАНИЗАЦИОННЫЙ </vt:lpstr>
      <vt:lpstr>   Для реализации Программы воспитания уклад должен целенаправленно проектироваться командой  ДОО и быть принят всеми участниками образовательных отношений. Процесс проектирования уклада ДОО включает следующие шаги.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2021-05-25T08:13:19Z</dcterms:created>
  <dcterms:modified xsi:type="dcterms:W3CDTF">2023-09-28T08:10:48Z</dcterms:modified>
</cp:coreProperties>
</file>